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42"/>
  </p:notesMasterIdLst>
  <p:handoutMasterIdLst>
    <p:handoutMasterId r:id="rId43"/>
  </p:handoutMasterIdLst>
  <p:sldIdLst>
    <p:sldId id="282" r:id="rId5"/>
    <p:sldId id="283" r:id="rId6"/>
    <p:sldId id="324" r:id="rId7"/>
    <p:sldId id="321" r:id="rId8"/>
    <p:sldId id="359" r:id="rId9"/>
    <p:sldId id="303" r:id="rId10"/>
    <p:sldId id="322" r:id="rId11"/>
    <p:sldId id="326" r:id="rId12"/>
    <p:sldId id="360" r:id="rId13"/>
    <p:sldId id="363" r:id="rId14"/>
    <p:sldId id="347" r:id="rId15"/>
    <p:sldId id="361" r:id="rId16"/>
    <p:sldId id="358" r:id="rId17"/>
    <p:sldId id="364" r:id="rId18"/>
    <p:sldId id="323" r:id="rId19"/>
    <p:sldId id="331" r:id="rId20"/>
    <p:sldId id="308" r:id="rId21"/>
    <p:sldId id="327" r:id="rId22"/>
    <p:sldId id="330" r:id="rId23"/>
    <p:sldId id="334" r:id="rId24"/>
    <p:sldId id="333" r:id="rId25"/>
    <p:sldId id="328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25" r:id="rId35"/>
    <p:sldId id="343" r:id="rId36"/>
    <p:sldId id="344" r:id="rId37"/>
    <p:sldId id="329" r:id="rId38"/>
    <p:sldId id="346" r:id="rId39"/>
    <p:sldId id="345" r:id="rId40"/>
    <p:sldId id="36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0000"/>
    <a:srgbClr val="A6D86E"/>
    <a:srgbClr val="E7B3B8"/>
    <a:srgbClr val="C7A2E3"/>
    <a:srgbClr val="F2F2F2"/>
    <a:srgbClr val="FFFFFF"/>
    <a:srgbClr val="DCCCCA"/>
    <a:srgbClr val="E7C787"/>
    <a:srgbClr val="F5D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7" autoAdjust="0"/>
    <p:restoredTop sz="80964" autoAdjust="0"/>
  </p:normalViewPr>
  <p:slideViewPr>
    <p:cSldViewPr snapToGrid="0">
      <p:cViewPr varScale="1">
        <p:scale>
          <a:sx n="90" d="100"/>
          <a:sy n="90" d="100"/>
        </p:scale>
        <p:origin x="990" y="84"/>
      </p:cViewPr>
      <p:guideLst/>
    </p:cSldViewPr>
  </p:slideViewPr>
  <p:outlineViewPr>
    <p:cViewPr>
      <p:scale>
        <a:sx n="33" d="100"/>
        <a:sy n="33" d="100"/>
      </p:scale>
      <p:origin x="0" y="-282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04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5/3/2021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Chromosome 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35857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9689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1847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Ok some terminologies. The first one is directory. This just means folder. I don’t know why they didn’t call them folders but in Linux, directory means folder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Each of these have multiple additional utilities that you can add to extend what they can do however the most important thing that you will need is the “-r” addition to copy, move and remove. –r means recursive so its carries out the desired command for every file and folder within the folder you indicate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GB" dirty="0"/>
              <a:t>Move also works as rename basically. So you can move a file and change the name it is called in the new location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07635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82014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19039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9467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3624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8444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7614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2182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04347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81301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51748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473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7808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99652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5326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GB" dirty="0"/>
              <a:t>Have a look at the lines that have NA in them.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3200" dirty="0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grep NA bigListOfGenes.csv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highlight>
                  <a:scrgbClr r="0" g="0" b="0">
                    <a:alpha val="0"/>
                  </a:scrgbClr>
                </a:highlight>
              </a:rPr>
              <a:t>How many?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3200" dirty="0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grep NA bigListOfGenes.csv | </a:t>
            </a:r>
            <a:r>
              <a:rPr lang="en-GB" sz="3200" dirty="0" err="1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wc</a:t>
            </a:r>
            <a:r>
              <a:rPr lang="en-GB" sz="3200" dirty="0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 -l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8737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rgbClr val="000000"/>
                </a:solidFill>
              </a:rPr>
              <a:t>We want a list of all the genes, without the ones with NA on the </a:t>
            </a:r>
            <a:r>
              <a:rPr lang="en-GB" dirty="0" err="1">
                <a:solidFill>
                  <a:srgbClr val="000000"/>
                </a:solidFill>
              </a:rPr>
              <a:t>padj</a:t>
            </a:r>
            <a:r>
              <a:rPr lang="en-GB" dirty="0">
                <a:solidFill>
                  <a:srgbClr val="000000"/>
                </a:solidFill>
              </a:rPr>
              <a:t> row (at the end of the line).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3200" dirty="0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grep NA$ bigListOfGenes.csv</a:t>
            </a:r>
          </a:p>
          <a:p>
            <a:pPr lvl="2" hangingPunct="0">
              <a:spcBef>
                <a:spcPts val="1417"/>
              </a:spcBef>
              <a:buSzPct val="45000"/>
              <a:buFont typeface="StarSymbol"/>
              <a:buChar char="●"/>
            </a:pPr>
            <a:r>
              <a:rPr lang="en-GB" sz="3200" dirty="0">
                <a:solidFill>
                  <a:srgbClr val="0099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</a:rPr>
              <a:t>grep -v NA$ bigListOfGenes.csv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GB" dirty="0">
                <a:solidFill>
                  <a:srgbClr val="000000"/>
                </a:solidFill>
              </a:rPr>
              <a:t>So now we need to save this…</a:t>
            </a:r>
          </a:p>
          <a:p>
            <a:pPr lvl="0">
              <a:buSzPct val="45000"/>
              <a:buFont typeface="StarSymbol"/>
              <a:buNone/>
            </a:pPr>
            <a:r>
              <a:rPr lang="en-GB" dirty="0">
                <a:solidFill>
                  <a:srgbClr val="009900"/>
                </a:solidFill>
              </a:rPr>
              <a:t>	grep -v NA$ bigListOfGenes.csv &gt; bigListOfGenes_removedNA.csv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670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3261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8906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63250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9335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6015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061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2243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3633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07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321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5372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8C025-6733-4133-A227-01F4DEC2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49D5D-7749-4ED2-84AE-2F13B508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A622C-99BD-45F0-BFC0-513BB978A9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94261-BEBF-4746-B2A5-7EBF7907B3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589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74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cropdiversity.ac.uk/slurm-overview.html#interactive-job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download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pdiversity.ac.uk/#syste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Iain.Milne@hutton.ac.uk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elp.cropdiversity.ac.uk/slurm-overview.html" TargetMode="External"/><Relationship Id="rId5" Type="http://schemas.openxmlformats.org/officeDocument/2006/relationships/hyperlink" Target="mailto:pjt6@st-andrews.ac.uk" TargetMode="External"/><Relationship Id="rId4" Type="http://schemas.openxmlformats.org/officeDocument/2006/relationships/hyperlink" Target="mailto:dro@st-andrews.ac.u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eAogVV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FF7274-4FBB-4D69-A770-2FFA394D4F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48" y="227042"/>
            <a:ext cx="6456098" cy="64039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979993" y="5665582"/>
            <a:ext cx="2307009" cy="467239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/>
            <a:r>
              <a:rPr lang="en-US" sz="2800" b="1" i="1" spc="-1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Unix Basics</a:t>
            </a:r>
            <a:endParaRPr lang="en-US" sz="2800" b="1" i="1" spc="-100" baseline="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856" y="3960216"/>
            <a:ext cx="6151384" cy="1674470"/>
          </a:xfrm>
        </p:spPr>
        <p:txBody>
          <a:bodyPr/>
          <a:lstStyle/>
          <a:p>
            <a:r>
              <a:rPr lang="en-US" dirty="0"/>
              <a:t>Bioinformatics training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264459"/>
            <a:ext cx="3401478" cy="1192038"/>
          </a:xfrm>
        </p:spPr>
        <p:txBody>
          <a:bodyPr/>
          <a:lstStyle/>
          <a:p>
            <a:r>
              <a:rPr lang="en-US" dirty="0"/>
              <a:t>Getting hands on with command line, bioinformatic tools and metagenomic data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B451325-EC3B-4228-B62A-8353421D6FB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D12355-3D0F-40AF-9EAB-EB0B835A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0" y="1286955"/>
            <a:ext cx="5184913" cy="432000"/>
          </a:xfrm>
        </p:spPr>
        <p:txBody>
          <a:bodyPr/>
          <a:lstStyle/>
          <a:p>
            <a:r>
              <a:rPr lang="en-GB" dirty="0"/>
              <a:t>WORKING ON GRUFFALO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F098F-D80E-4EF1-8CAE-F7467F670BF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00" y="1862955"/>
            <a:ext cx="5184913" cy="360000"/>
          </a:xfrm>
        </p:spPr>
        <p:txBody>
          <a:bodyPr/>
          <a:lstStyle/>
          <a:p>
            <a:r>
              <a:rPr lang="en-GB" sz="1600" dirty="0"/>
              <a:t>Is it safe?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3B80E46-AAC1-4142-81A7-19AE6FDB6D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43088005"/>
              </p:ext>
            </p:extLst>
          </p:nvPr>
        </p:nvGraphicFramePr>
        <p:xfrm>
          <a:off x="744280" y="2622886"/>
          <a:ext cx="8885433" cy="3480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9886">
                  <a:extLst>
                    <a:ext uri="{9D8B030D-6E8A-4147-A177-3AD203B41FA5}">
                      <a16:colId xmlns:a16="http://schemas.microsoft.com/office/drawing/2014/main" val="1834586726"/>
                    </a:ext>
                  </a:extLst>
                </a:gridCol>
                <a:gridCol w="1733676">
                  <a:extLst>
                    <a:ext uri="{9D8B030D-6E8A-4147-A177-3AD203B41FA5}">
                      <a16:colId xmlns:a16="http://schemas.microsoft.com/office/drawing/2014/main" val="4259310875"/>
                    </a:ext>
                  </a:extLst>
                </a:gridCol>
                <a:gridCol w="2301304">
                  <a:extLst>
                    <a:ext uri="{9D8B030D-6E8A-4147-A177-3AD203B41FA5}">
                      <a16:colId xmlns:a16="http://schemas.microsoft.com/office/drawing/2014/main" val="581416995"/>
                    </a:ext>
                  </a:extLst>
                </a:gridCol>
                <a:gridCol w="1553481">
                  <a:extLst>
                    <a:ext uri="{9D8B030D-6E8A-4147-A177-3AD203B41FA5}">
                      <a16:colId xmlns:a16="http://schemas.microsoft.com/office/drawing/2014/main" val="756265877"/>
                    </a:ext>
                  </a:extLst>
                </a:gridCol>
                <a:gridCol w="1777086">
                  <a:extLst>
                    <a:ext uri="{9D8B030D-6E8A-4147-A177-3AD203B41FA5}">
                      <a16:colId xmlns:a16="http://schemas.microsoft.com/office/drawing/2014/main" val="3395949489"/>
                    </a:ext>
                  </a:extLst>
                </a:gridCol>
              </a:tblGrid>
              <a:tr h="418541">
                <a:tc>
                  <a:txBody>
                    <a:bodyPr/>
                    <a:lstStyle/>
                    <a:p>
                      <a:r>
                        <a:rPr lang="en-GB" sz="1400" dirty="0"/>
                        <a:t>Workspace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Backed Up?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Who has access?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89139"/>
                  </a:ext>
                </a:extLst>
              </a:tr>
              <a:tr h="825616">
                <a:tc>
                  <a:txBody>
                    <a:bodyPr/>
                    <a:lstStyle/>
                    <a:p>
                      <a:r>
                        <a:rPr lang="en-GB" sz="1400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~ or /home/</a:t>
                      </a:r>
                      <a:r>
                        <a:rPr lang="en-GB" sz="1400" dirty="0" err="1"/>
                        <a:t>your_username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Your home directory. To hold scripts and small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You but contents can be seen by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948963"/>
                  </a:ext>
                </a:extLst>
              </a:tr>
              <a:tr h="584811">
                <a:tc>
                  <a:txBody>
                    <a:bodyPr/>
                    <a:lstStyle/>
                    <a:p>
                      <a:r>
                        <a:rPr lang="en-GB" sz="1400" dirty="0"/>
                        <a:t>scratch/apps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~/scratch/apps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To hold tools and 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You but contents can be seen by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43003"/>
                  </a:ext>
                </a:extLst>
              </a:tr>
              <a:tr h="825616">
                <a:tc>
                  <a:txBody>
                    <a:bodyPr/>
                    <a:lstStyle/>
                    <a:p>
                      <a:r>
                        <a:rPr lang="en-GB" sz="1400" dirty="0"/>
                        <a:t>Scratch/private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~/scratch/private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Where you carry out all analyses. Save intermediate files, ongoing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78919"/>
                  </a:ext>
                </a:extLst>
              </a:tr>
              <a:tr h="825616">
                <a:tc>
                  <a:txBody>
                    <a:bodyPr/>
                    <a:lstStyle/>
                    <a:p>
                      <a:r>
                        <a:rPr lang="en-GB" sz="1400" dirty="0"/>
                        <a:t>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~/project/</a:t>
                      </a:r>
                      <a:r>
                        <a:rPr lang="en-GB" sz="1400" dirty="0" err="1"/>
                        <a:t>uosa</a:t>
                      </a:r>
                      <a:r>
                        <a:rPr lang="en-GB" sz="1400" dirty="0"/>
                        <a:t>/</a:t>
                      </a:r>
                      <a:r>
                        <a:rPr lang="en-GB" sz="1400" dirty="0" err="1"/>
                        <a:t>Janet_Cox_Singh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Where you save your raw files and your final outputs from your analyses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You but contents can be seen by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02311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1EB2B-FD39-411B-8D77-58B993CE7A5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46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A598FDF-E97F-4E24-8895-479B699CAAC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A18359-EAC0-42AB-86D2-EB655241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450000"/>
            <a:ext cx="5184913" cy="432000"/>
          </a:xfrm>
        </p:spPr>
        <p:txBody>
          <a:bodyPr/>
          <a:lstStyle/>
          <a:p>
            <a:r>
              <a:rPr lang="en-GB" dirty="0"/>
              <a:t>WORKING ON GRUFFALO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48215-BA53-4C68-957A-DB645002893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7" y="998958"/>
            <a:ext cx="5184913" cy="360000"/>
          </a:xfrm>
        </p:spPr>
        <p:txBody>
          <a:bodyPr/>
          <a:lstStyle/>
          <a:p>
            <a:r>
              <a:rPr lang="en-GB" sz="1600" dirty="0"/>
              <a:t>Its… complicated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6F6B7A-FEF2-4653-911E-8A2473CDD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6782" y="1674000"/>
            <a:ext cx="8003020" cy="4886288"/>
          </a:xfrm>
        </p:spPr>
        <p:txBody>
          <a:bodyPr/>
          <a:lstStyle/>
          <a:p>
            <a:r>
              <a:rPr lang="en-GB" dirty="0"/>
              <a:t>When you log into Gruffalo you will find yourself in: `</a:t>
            </a:r>
            <a:r>
              <a:rPr lang="en-GB" b="1" dirty="0">
                <a:solidFill>
                  <a:schemeClr val="accent3">
                    <a:lumMod val="75000"/>
                  </a:schemeClr>
                </a:solidFill>
              </a:rPr>
              <a:t>~</a:t>
            </a:r>
            <a:r>
              <a:rPr lang="en-GB" dirty="0"/>
              <a:t>` which is your HOME directory. </a:t>
            </a:r>
          </a:p>
          <a:p>
            <a:r>
              <a:rPr lang="en-GB" dirty="0"/>
              <a:t>However as I said you cannot work on it. So you will need to change to your scratch space 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~/scratch/private</a:t>
            </a:r>
            <a:r>
              <a:rPr lang="en-GB" dirty="0"/>
              <a:t>)</a:t>
            </a:r>
          </a:p>
          <a:p>
            <a:r>
              <a:rPr lang="en-GB" dirty="0"/>
              <a:t>To carry out any sort of analysis, you will need to ‘request’ the computing power to do so. While you can do small things directly without doing this, it becomes a hassle when there are many other users logged on. </a:t>
            </a:r>
          </a:p>
          <a:p>
            <a:pPr lvl="1"/>
            <a:r>
              <a:rPr lang="en-GB" dirty="0"/>
              <a:t>Think of the place you log in as the centre of a spider web. It is the same centre that everyone else logs in also. Too much weight at point will cause the web to break</a:t>
            </a:r>
          </a:p>
          <a:p>
            <a:pPr lvl="1"/>
            <a:r>
              <a:rPr lang="en-GB" dirty="0"/>
              <a:t>So you request to move to one of the web branches that spread out from the centre point. This give you more ‘space’ to carry out anything you want to do</a:t>
            </a:r>
          </a:p>
          <a:p>
            <a:r>
              <a:rPr lang="en-GB" dirty="0"/>
              <a:t>Additionally, generally you would use a script and ‘queue’ it on the system to carry out the commands you want</a:t>
            </a:r>
          </a:p>
          <a:p>
            <a:r>
              <a:rPr lang="en-GB" dirty="0"/>
              <a:t>However, we will be working directly on a ‘node’ on the system and entering the commands individually. This makes it somewhat slower BUT it is how you begin learning and also testing the use of a tool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445F5-C9CC-40B6-A9F6-1825EDCE4C9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89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E907A3E-D0C6-4424-8BB6-9A02FAEE694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31D6CD-A653-430E-A57F-59A0905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93935-F783-4668-83D1-E08B3F3F99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6F7FC-F959-43C9-87B5-5C0B8E43AA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A75B-E4CB-40BD-8A03-0CB1EB55D0F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7C213-CE1F-4418-B288-F98B2AFE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16" y="1314450"/>
            <a:ext cx="8971522" cy="508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85CA48-CEC1-4875-8BF6-F0DA1069915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2FA05-5511-4177-9605-3A8754BA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67" y="495879"/>
            <a:ext cx="5951134" cy="904636"/>
          </a:xfrm>
        </p:spPr>
        <p:txBody>
          <a:bodyPr/>
          <a:lstStyle/>
          <a:p>
            <a:r>
              <a:rPr lang="en-GB" dirty="0"/>
              <a:t>REQUESTING NODES ON </a:t>
            </a:r>
            <a:r>
              <a:rPr lang="en-GB" dirty="0" err="1"/>
              <a:t>gruffalo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CA703-198F-4BF1-B0E7-DD83F881CF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8" y="1464676"/>
            <a:ext cx="5184913" cy="360000"/>
          </a:xfrm>
        </p:spPr>
        <p:txBody>
          <a:bodyPr/>
          <a:lstStyle/>
          <a:p>
            <a:r>
              <a:rPr lang="en-GB" sz="1600" dirty="0"/>
              <a:t>Put some elbow grease on it</a:t>
            </a:r>
          </a:p>
          <a:p>
            <a:endParaRPr lang="en-GB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FC1772-4278-4CF3-90EF-06E5BBB42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0" y="1824676"/>
            <a:ext cx="7343801" cy="4735612"/>
          </a:xfrm>
        </p:spPr>
        <p:txBody>
          <a:bodyPr/>
          <a:lstStyle/>
          <a:p>
            <a:r>
              <a:rPr lang="en-GB" dirty="0"/>
              <a:t>There are two ways to request on Gruffalo. </a:t>
            </a:r>
          </a:p>
          <a:p>
            <a:r>
              <a:rPr lang="en-GB" dirty="0" err="1"/>
              <a:t>sbatch</a:t>
            </a:r>
            <a:r>
              <a:rPr lang="en-GB" dirty="0"/>
              <a:t> – used to submit scripts</a:t>
            </a:r>
          </a:p>
          <a:p>
            <a:pPr lvl="1"/>
            <a:r>
              <a:rPr lang="en-GB" dirty="0"/>
              <a:t>e.g.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sbatch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testing_script_to_do_stuff.sh</a:t>
            </a:r>
          </a:p>
          <a:p>
            <a:pPr lvl="1"/>
            <a:r>
              <a:rPr lang="en-GB" dirty="0"/>
              <a:t>However not necessary for this session</a:t>
            </a:r>
          </a:p>
          <a:p>
            <a:r>
              <a:rPr lang="en-GB" dirty="0" err="1"/>
              <a:t>srun</a:t>
            </a:r>
            <a:r>
              <a:rPr lang="en-GB" dirty="0"/>
              <a:t> or </a:t>
            </a:r>
            <a:r>
              <a:rPr lang="en-GB" dirty="0" err="1"/>
              <a:t>srsh</a:t>
            </a:r>
            <a:r>
              <a:rPr lang="en-GB" dirty="0"/>
              <a:t> – an interactive session. Think of it as logging into a virtual machine on Gruffalo</a:t>
            </a:r>
          </a:p>
          <a:p>
            <a:pPr lvl="1"/>
            <a:r>
              <a:rPr lang="en-GB" dirty="0"/>
              <a:t>e.g.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srun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--partition=short --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cpus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-per-task=8 --mem=16G</a:t>
            </a:r>
          </a:p>
          <a:p>
            <a:pPr lvl="1"/>
            <a:r>
              <a:rPr lang="en-GB" dirty="0"/>
              <a:t>This means you are asking for 8 threads/cores with 16GB of RAM on the ‘short’ partition</a:t>
            </a:r>
          </a:p>
          <a:p>
            <a:pPr lvl="1"/>
            <a:r>
              <a:rPr lang="en-GB" dirty="0"/>
              <a:t>So the maximum amount of threads you can use for an analysis is 8 and 16Gb of RAM</a:t>
            </a:r>
          </a:p>
          <a:p>
            <a:r>
              <a:rPr lang="en-GB" dirty="0"/>
              <a:t>Three main partitions: </a:t>
            </a:r>
          </a:p>
          <a:p>
            <a:pPr lvl="1"/>
            <a:r>
              <a:rPr lang="en-GB" dirty="0"/>
              <a:t>Short</a:t>
            </a:r>
          </a:p>
          <a:p>
            <a:pPr lvl="1"/>
            <a:r>
              <a:rPr lang="en-GB" dirty="0"/>
              <a:t>Medium</a:t>
            </a:r>
          </a:p>
          <a:p>
            <a:pPr lvl="1"/>
            <a:r>
              <a:rPr lang="en-GB" dirty="0"/>
              <a:t>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78460-BC9A-4BB0-91FA-F97463B8807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531A08-45F8-41C6-B932-90587F96E4AC}"/>
              </a:ext>
            </a:extLst>
          </p:cNvPr>
          <p:cNvSpPr txBox="1">
            <a:spLocks/>
          </p:cNvSpPr>
          <p:nvPr/>
        </p:nvSpPr>
        <p:spPr>
          <a:xfrm>
            <a:off x="170122" y="927882"/>
            <a:ext cx="3333106" cy="5422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hlinkClick r:id="rId2"/>
              </a:rPr>
              <a:t>https://help.cropdiversity.ac.uk/slurm-overview.html#interactive-jobs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3797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880184E-19A2-4695-ACE0-B0BF6B951BF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43D4E6-ED66-4A0C-A571-787C051C4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692" y="666750"/>
            <a:ext cx="5184913" cy="432000"/>
          </a:xfrm>
        </p:spPr>
        <p:txBody>
          <a:bodyPr/>
          <a:lstStyle/>
          <a:p>
            <a:r>
              <a:rPr lang="en-GB" dirty="0"/>
              <a:t>WORKING ON GRUFFALO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1908F-8C2D-42C3-A46D-B74AE9518DE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81492" y="1242750"/>
            <a:ext cx="5184913" cy="360000"/>
          </a:xfrm>
        </p:spPr>
        <p:txBody>
          <a:bodyPr/>
          <a:lstStyle/>
          <a:p>
            <a:r>
              <a:rPr lang="en-GB" sz="1600" dirty="0"/>
              <a:t>Know your queue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CAE96-424A-4377-AB52-D11B946D7C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4009" y="1602750"/>
            <a:ext cx="7600581" cy="49788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96A71-AB77-45C8-A5EF-58C5DC44DC7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192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2887918"/>
            <a:ext cx="9124544" cy="1082164"/>
          </a:xfrm>
        </p:spPr>
        <p:txBody>
          <a:bodyPr/>
          <a:lstStyle/>
          <a:p>
            <a:r>
              <a:rPr lang="en-US" dirty="0"/>
              <a:t>COMMAND LINE BASICS</a:t>
            </a:r>
          </a:p>
        </p:txBody>
      </p:sp>
    </p:spTree>
    <p:extLst>
      <p:ext uri="{BB962C8B-B14F-4D97-AF65-F5344CB8AC3E}">
        <p14:creationId xmlns:p14="http://schemas.microsoft.com/office/powerpoint/2010/main" val="148361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FA0DA-1D3F-43CF-9323-A1CD7F2A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254" y="625536"/>
            <a:ext cx="5481348" cy="576000"/>
          </a:xfrm>
        </p:spPr>
        <p:txBody>
          <a:bodyPr/>
          <a:lstStyle/>
          <a:p>
            <a:r>
              <a:rPr lang="en-GB" sz="4000" dirty="0"/>
              <a:t>THINGS TO KNOW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DEA5EB-EB00-4F5E-A25F-71EFAAEEA9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72026" y="1201536"/>
            <a:ext cx="3257375" cy="288597"/>
          </a:xfrm>
        </p:spPr>
        <p:txBody>
          <a:bodyPr/>
          <a:lstStyle/>
          <a:p>
            <a:r>
              <a:rPr lang="en-GB" sz="1600" dirty="0"/>
              <a:t>The more you know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B0967C-A980-4F46-9B18-F418FA25A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9871" y="1578624"/>
            <a:ext cx="8449532" cy="4911617"/>
          </a:xfrm>
        </p:spPr>
        <p:txBody>
          <a:bodyPr/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Purple</a:t>
            </a:r>
            <a:r>
              <a:rPr lang="en-GB" dirty="0"/>
              <a:t> texts are the commands you type and run</a:t>
            </a:r>
          </a:p>
          <a:p>
            <a:r>
              <a:rPr lang="en-GB" dirty="0"/>
              <a:t>Instructions will be in </a:t>
            </a:r>
            <a:r>
              <a:rPr lang="en-GB" dirty="0">
                <a:solidFill>
                  <a:srgbClr val="0070C0"/>
                </a:solidFill>
              </a:rPr>
              <a:t>blue</a:t>
            </a:r>
          </a:p>
          <a:p>
            <a:r>
              <a:rPr lang="en-GB" dirty="0"/>
              <a:t>Comments are in </a:t>
            </a:r>
            <a:r>
              <a:rPr lang="en-GB" dirty="0">
                <a:solidFill>
                  <a:srgbClr val="00B050"/>
                </a:solidFill>
              </a:rPr>
              <a:t>green</a:t>
            </a:r>
          </a:p>
          <a:p>
            <a:r>
              <a:rPr lang="en-GB" dirty="0"/>
              <a:t>Copy-paste is fine, but you’ll learn better by typing</a:t>
            </a:r>
          </a:p>
          <a:p>
            <a:pPr lvl="1"/>
            <a:r>
              <a:rPr lang="en-GB" dirty="0"/>
              <a:t>Don’t blindly copy-and-paste what’s written. Think about why each word is there. Ask questions.</a:t>
            </a:r>
          </a:p>
          <a:p>
            <a:pPr lvl="1"/>
            <a:r>
              <a:rPr lang="en-GB" dirty="0"/>
              <a:t>Copy-pasting errors into Google is encouraged.</a:t>
            </a:r>
          </a:p>
          <a:p>
            <a:r>
              <a:rPr lang="en-GB" dirty="0"/>
              <a:t>Type carefully!</a:t>
            </a:r>
          </a:p>
          <a:p>
            <a:pPr lvl="1"/>
            <a:r>
              <a:rPr lang="en-GB" dirty="0"/>
              <a:t>Case matters. A file named “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Case.txt</a:t>
            </a:r>
            <a:r>
              <a:rPr lang="en-GB" dirty="0"/>
              <a:t>” is different from “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case.txt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Being completely accurate matters</a:t>
            </a:r>
          </a:p>
          <a:p>
            <a:pPr lvl="1"/>
            <a:r>
              <a:rPr lang="en-GB" dirty="0"/>
              <a:t>Read the errors!</a:t>
            </a:r>
          </a:p>
          <a:p>
            <a:r>
              <a:rPr lang="en-GB" dirty="0"/>
              <a:t>You will get errors. It is inevitable. They tell you what has gone wrong while also conspicuously not telling you </a:t>
            </a:r>
            <a:r>
              <a:rPr lang="en-GB" b="1" dirty="0"/>
              <a:t>enough</a:t>
            </a:r>
            <a:r>
              <a:rPr lang="en-GB" dirty="0"/>
              <a:t> to fully understand it. So Google is your friend</a:t>
            </a:r>
          </a:p>
          <a:p>
            <a:r>
              <a:rPr lang="en-GB" dirty="0"/>
              <a:t>Be extremely careful when you delete files or folders. We will come to this later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3099-AADA-4B0D-90DF-C78E87F201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6148" name="Picture 4" descr="The More You Know — Learning in Hand with Tony Vincent">
            <a:extLst>
              <a:ext uri="{FF2B5EF4-FFF2-40B4-BE49-F238E27FC236}">
                <a16:creationId xmlns:a16="http://schemas.microsoft.com/office/drawing/2014/main" id="{7D97C5E8-9F28-45A3-8140-75CF0D22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51674">
            <a:off x="7612754" y="2919092"/>
            <a:ext cx="5268851" cy="239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00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069" y="83796"/>
            <a:ext cx="4984729" cy="1152129"/>
          </a:xfrm>
        </p:spPr>
        <p:txBody>
          <a:bodyPr/>
          <a:lstStyle/>
          <a:p>
            <a:r>
              <a:rPr lang="en-GB" sz="4000" dirty="0"/>
              <a:t>USEFUL COMMANDS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023402"/>
            <a:ext cx="4634054" cy="367197"/>
          </a:xfrm>
        </p:spPr>
        <p:txBody>
          <a:bodyPr/>
          <a:lstStyle/>
          <a:p>
            <a:r>
              <a:rPr lang="en-GB" sz="1600" dirty="0"/>
              <a:t>With these small commands, you can do magic!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88F01895-B066-4E88-88D3-F3834F735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07888"/>
              </p:ext>
            </p:extLst>
          </p:nvPr>
        </p:nvGraphicFramePr>
        <p:xfrm>
          <a:off x="514826" y="1545274"/>
          <a:ext cx="9114972" cy="5130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655143">
                  <a:extLst>
                    <a:ext uri="{9D8B030D-6E8A-4147-A177-3AD203B41FA5}">
                      <a16:colId xmlns:a16="http://schemas.microsoft.com/office/drawing/2014/main" val="154285736"/>
                    </a:ext>
                  </a:extLst>
                </a:gridCol>
                <a:gridCol w="3131692">
                  <a:extLst>
                    <a:ext uri="{9D8B030D-6E8A-4147-A177-3AD203B41FA5}">
                      <a16:colId xmlns:a16="http://schemas.microsoft.com/office/drawing/2014/main" val="91696928"/>
                    </a:ext>
                  </a:extLst>
                </a:gridCol>
                <a:gridCol w="3328137">
                  <a:extLst>
                    <a:ext uri="{9D8B030D-6E8A-4147-A177-3AD203B41FA5}">
                      <a16:colId xmlns:a16="http://schemas.microsoft.com/office/drawing/2014/main" val="327664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What does it 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87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ls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ls -</a:t>
                      </a:r>
                      <a:r>
                        <a:rPr lang="en-GB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altr</a:t>
                      </a:r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GB" dirty="0"/>
                        <a:t>or </a:t>
                      </a:r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ls -l</a:t>
                      </a:r>
                      <a:r>
                        <a:rPr lang="en-GB" dirty="0"/>
                        <a:t> or </a:t>
                      </a:r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ls -a</a:t>
                      </a:r>
                      <a:r>
                        <a:rPr lang="en-GB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Lists all files or folders in the current directory you are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27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cp &lt;source/file&gt; &lt;destination&gt;</a:t>
                      </a:r>
                    </a:p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cp -r &lt;source/folder&gt; &lt;destination&gt;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Copies a file or folder (-r) from source location to desired destination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975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mv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mv &lt;source/file&gt; &lt;destination&gt;</a:t>
                      </a:r>
                    </a:p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mv &lt;source/file&gt; &lt;destination/</a:t>
                      </a:r>
                      <a:r>
                        <a:rPr lang="en-GB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newfile</a:t>
                      </a:r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/name&gt;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Moves a file or folder to desired locations. Can be used to rename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13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cd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&lt;cd path/to/destination&gt;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Change your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28253"/>
                  </a:ext>
                </a:extLst>
              </a:tr>
              <a:tr h="510675">
                <a:tc>
                  <a:txBody>
                    <a:bodyPr/>
                    <a:lstStyle/>
                    <a:p>
                      <a:r>
                        <a:rPr lang="en-GB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pwd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printing 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&lt;</a:t>
                      </a:r>
                      <a:r>
                        <a:rPr lang="en-GB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pwd</a:t>
                      </a:r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Outputs the path of the directory you are currently within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27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rm </a:t>
                      </a:r>
                      <a:r>
                        <a:rPr lang="en-GB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-- delete</a:t>
                      </a:r>
                      <a:endParaRPr lang="en-GB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&lt;rm path/to/file&gt;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Permanently</a:t>
                      </a:r>
                      <a:r>
                        <a:rPr lang="en-GB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deletes the indicated file or folder. </a:t>
                      </a:r>
                      <a:endParaRPr lang="en-GB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434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man</a:t>
                      </a:r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–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&lt;man </a:t>
                      </a:r>
                      <a:r>
                        <a:rPr lang="en-GB" i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command</a:t>
                      </a:r>
                      <a:r>
                        <a:rPr lang="en-GB" i="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&gt;</a:t>
                      </a:r>
                      <a:endParaRPr lang="en-GB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Outputs the manual of an indicated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589105"/>
                  </a:ext>
                </a:extLst>
              </a:tr>
            </a:tbl>
          </a:graphicData>
        </a:graphic>
      </p:graphicFrame>
      <p:pic>
        <p:nvPicPr>
          <p:cNvPr id="2050" name="Picture 2" descr="Handy Hints | CANCERactive">
            <a:extLst>
              <a:ext uri="{FF2B5EF4-FFF2-40B4-BE49-F238E27FC236}">
                <a16:creationId xmlns:a16="http://schemas.microsoft.com/office/drawing/2014/main" id="{A087A8F4-67C5-4F0E-84F0-916B2AB45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98" y="1545273"/>
            <a:ext cx="2211527" cy="480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7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069" y="502803"/>
            <a:ext cx="4984729" cy="1152129"/>
          </a:xfrm>
        </p:spPr>
        <p:txBody>
          <a:bodyPr/>
          <a:lstStyle/>
          <a:p>
            <a:r>
              <a:rPr lang="en-GB" sz="4000" dirty="0"/>
              <a:t>Tab Completion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333133"/>
            <a:ext cx="4634054" cy="367197"/>
          </a:xfrm>
        </p:spPr>
        <p:txBody>
          <a:bodyPr/>
          <a:lstStyle/>
          <a:p>
            <a:r>
              <a:rPr lang="en-GB" sz="1600" dirty="0"/>
              <a:t>Finish it!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3905" y="2353678"/>
            <a:ext cx="7004190" cy="3388403"/>
          </a:xfrm>
        </p:spPr>
        <p:txBody>
          <a:bodyPr/>
          <a:lstStyle/>
          <a:p>
            <a:r>
              <a:rPr lang="en-GB" dirty="0"/>
              <a:t>We type a lot and having to type in filenames over and over again gets repetitive AND you could easily make mistakes! </a:t>
            </a:r>
          </a:p>
          <a:p>
            <a:r>
              <a:rPr lang="en-GB" dirty="0"/>
              <a:t>To solve this, the computing magicians invented tab completion</a:t>
            </a:r>
          </a:p>
          <a:p>
            <a:r>
              <a:rPr lang="en-GB" dirty="0"/>
              <a:t>So start typing the name of a file or folder then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press the tab button</a:t>
            </a:r>
          </a:p>
          <a:p>
            <a:r>
              <a:rPr lang="en-GB" dirty="0"/>
              <a:t>This auto-completes the filename or folder that is being typed</a:t>
            </a:r>
          </a:p>
          <a:p>
            <a:r>
              <a:rPr lang="en-GB" dirty="0"/>
              <a:t>It ranks filenames and folders alphabetically. </a:t>
            </a:r>
          </a:p>
          <a:p>
            <a:r>
              <a:rPr lang="en-GB" dirty="0"/>
              <a:t>Fairly straightforward and easy to get. </a:t>
            </a:r>
          </a:p>
          <a:p>
            <a:r>
              <a:rPr lang="en-GB" dirty="0"/>
              <a:t>Remember to tab-complete!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46033C7-69AF-44F1-8EF2-21601A45C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" t="8682" r="6678" b="7198"/>
          <a:stretch/>
        </p:blipFill>
        <p:spPr bwMode="auto">
          <a:xfrm>
            <a:off x="9353953" y="3033604"/>
            <a:ext cx="2838047" cy="20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731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069" y="502803"/>
            <a:ext cx="4984729" cy="1152129"/>
          </a:xfrm>
        </p:spPr>
        <p:txBody>
          <a:bodyPr/>
          <a:lstStyle/>
          <a:p>
            <a:r>
              <a:rPr lang="en-GB" sz="4000" dirty="0"/>
              <a:t>Wild Cards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333133"/>
            <a:ext cx="4634054" cy="367197"/>
          </a:xfrm>
        </p:spPr>
        <p:txBody>
          <a:bodyPr/>
          <a:lstStyle/>
          <a:p>
            <a:r>
              <a:rPr lang="en-GB" sz="1600" dirty="0"/>
              <a:t>Be careful.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7253" y="2147201"/>
            <a:ext cx="7102545" cy="3377666"/>
          </a:xfrm>
        </p:spPr>
        <p:txBody>
          <a:bodyPr/>
          <a:lstStyle/>
          <a:p>
            <a:r>
              <a:rPr lang="en-GB" dirty="0"/>
              <a:t>Name originates from playing with cards</a:t>
            </a:r>
          </a:p>
          <a:p>
            <a:r>
              <a:rPr lang="en-GB" dirty="0"/>
              <a:t>* means anything and any number of them</a:t>
            </a:r>
          </a:p>
          <a:p>
            <a:r>
              <a:rPr lang="en-GB" dirty="0"/>
              <a:t>? means any one character</a:t>
            </a:r>
          </a:p>
          <a:p>
            <a:r>
              <a:rPr lang="en-GB" dirty="0">
                <a:solidFill>
                  <a:srgbClr val="0070C0"/>
                </a:solidFill>
              </a:rPr>
              <a:t>Change your directory to the ‘list’ directory in the Exercises directory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 -l a* </a:t>
            </a:r>
            <a:r>
              <a:rPr lang="en-GB" dirty="0">
                <a:solidFill>
                  <a:srgbClr val="00B050"/>
                </a:solidFill>
              </a:rPr>
              <a:t>(shows everything starting with a)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 -l *.csv </a:t>
            </a:r>
            <a:r>
              <a:rPr lang="en-GB" dirty="0">
                <a:solidFill>
                  <a:srgbClr val="00B050"/>
                </a:solidFill>
              </a:rPr>
              <a:t>(shows all .csv files)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 -l * </a:t>
            </a:r>
            <a:r>
              <a:rPr lang="en-GB" dirty="0">
                <a:solidFill>
                  <a:srgbClr val="00B050"/>
                </a:solidFill>
              </a:rPr>
              <a:t>(what did this do? Why?)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 -l ?f.*</a:t>
            </a:r>
          </a:p>
        </p:txBody>
      </p:sp>
      <p:pic>
        <p:nvPicPr>
          <p:cNvPr id="6146" name="Picture 2" descr="No one knows for sure the expansion rate of the universe">
            <a:extLst>
              <a:ext uri="{FF2B5EF4-FFF2-40B4-BE49-F238E27FC236}">
                <a16:creationId xmlns:a16="http://schemas.microsoft.com/office/drawing/2014/main" id="{22179679-37CB-45BE-9683-93615A99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68579" y="2492197"/>
            <a:ext cx="5630874" cy="197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96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1186262"/>
            <a:ext cx="5184913" cy="432000"/>
          </a:xfrm>
        </p:spPr>
        <p:txBody>
          <a:bodyPr/>
          <a:lstStyle/>
          <a:p>
            <a:r>
              <a:rPr lang="en-US" sz="4000" dirty="0"/>
              <a:t>SESSION SET-UP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13538" y="2418703"/>
            <a:ext cx="6816261" cy="3428312"/>
          </a:xfrm>
        </p:spPr>
        <p:txBody>
          <a:bodyPr/>
          <a:lstStyle/>
          <a:p>
            <a:r>
              <a:rPr lang="en-US" sz="2000" dirty="0"/>
              <a:t>Explore what you can do (within reason)</a:t>
            </a:r>
          </a:p>
          <a:p>
            <a:r>
              <a:rPr lang="en-US" sz="2000" dirty="0"/>
              <a:t>Ask questions</a:t>
            </a:r>
          </a:p>
          <a:p>
            <a:r>
              <a:rPr lang="en-US" sz="2000" dirty="0"/>
              <a:t>Feel free to stop me to give more information or context</a:t>
            </a:r>
          </a:p>
          <a:p>
            <a:r>
              <a:rPr lang="en-US" sz="2000" dirty="0"/>
              <a:t>Hopefully, you have given this a perusal before today</a:t>
            </a:r>
          </a:p>
          <a:p>
            <a:r>
              <a:rPr lang="en-US" b="1" dirty="0"/>
              <a:t>Note: </a:t>
            </a:r>
            <a:r>
              <a:rPr lang="en-US" dirty="0"/>
              <a:t>Code to enter will be in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purple </a:t>
            </a:r>
            <a:r>
              <a:rPr lang="en-US" dirty="0">
                <a:solidFill>
                  <a:srgbClr val="000000"/>
                </a:solidFill>
              </a:rPr>
              <a:t>and comments will be in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  <a:p>
            <a:pPr lvl="1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Purple is for you to enter in your terminal and run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Green explains what the purple command does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D0FA9-E216-4D14-AB12-C0F4FF79B2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18164" y="1691965"/>
            <a:ext cx="6311635" cy="360000"/>
          </a:xfrm>
        </p:spPr>
        <p:txBody>
          <a:bodyPr/>
          <a:lstStyle/>
          <a:p>
            <a:r>
              <a:rPr lang="en-GB" sz="1600" dirty="0"/>
              <a:t>It’s OK. I’ll wait.</a:t>
            </a:r>
          </a:p>
        </p:txBody>
      </p:sp>
      <p:pic>
        <p:nvPicPr>
          <p:cNvPr id="1030" name="Picture 6" descr="Conspiracy Theorists Really Do See The World Differently ...">
            <a:extLst>
              <a:ext uri="{FF2B5EF4-FFF2-40B4-BE49-F238E27FC236}">
                <a16:creationId xmlns:a16="http://schemas.microsoft.com/office/drawing/2014/main" id="{487B45BD-3021-4818-AA66-54FFCB184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23"/>
          <a:stretch/>
        </p:blipFill>
        <p:spPr bwMode="auto">
          <a:xfrm rot="5400000">
            <a:off x="8500182" y="2788636"/>
            <a:ext cx="4288034" cy="25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069" y="502803"/>
            <a:ext cx="4984729" cy="1152129"/>
          </a:xfrm>
        </p:spPr>
        <p:txBody>
          <a:bodyPr/>
          <a:lstStyle/>
          <a:p>
            <a:r>
              <a:rPr lang="en-GB" sz="4000" dirty="0"/>
              <a:t>PATHS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333133"/>
            <a:ext cx="4634054" cy="367197"/>
          </a:xfrm>
        </p:spPr>
        <p:txBody>
          <a:bodyPr/>
          <a:lstStyle/>
          <a:p>
            <a:r>
              <a:rPr lang="en-GB" sz="1600" dirty="0"/>
              <a:t>Not just forks but spoons too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27253" y="2147201"/>
            <a:ext cx="7102545" cy="3377666"/>
          </a:xfrm>
        </p:spPr>
        <p:txBody>
          <a:bodyPr/>
          <a:lstStyle/>
          <a:p>
            <a:r>
              <a:rPr lang="en-GB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~</a:t>
            </a:r>
            <a:r>
              <a:rPr lang="en-GB" sz="1500" dirty="0"/>
              <a:t> is your home folder (/storage/home/users/&lt;username&gt;)</a:t>
            </a:r>
          </a:p>
          <a:p>
            <a:r>
              <a:rPr lang="en-GB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./</a:t>
            </a:r>
            <a:r>
              <a:rPr lang="en-GB" sz="1500" dirty="0"/>
              <a:t> is the folder you are currently in</a:t>
            </a:r>
          </a:p>
          <a:p>
            <a:r>
              <a:rPr lang="en-GB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../</a:t>
            </a:r>
            <a:r>
              <a:rPr lang="en-GB" sz="1500" dirty="0"/>
              <a:t> is the folder above where you are.</a:t>
            </a:r>
          </a:p>
          <a:p>
            <a:r>
              <a:rPr lang="en-GB" sz="1500" dirty="0"/>
              <a:t>Change folder to the Bioinformatics_Training/Exercises/list folder</a:t>
            </a:r>
          </a:p>
          <a:p>
            <a:pPr lvl="1"/>
            <a:r>
              <a:rPr lang="en-GB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~/Bioinformatics_Training/Exercises/list</a:t>
            </a:r>
          </a:p>
          <a:p>
            <a:pPr lvl="1"/>
            <a:r>
              <a:rPr lang="en-GB" sz="1500" dirty="0"/>
              <a:t>This is an absolute path that works regardless of where you are</a:t>
            </a:r>
          </a:p>
          <a:p>
            <a:r>
              <a:rPr lang="en-GB" sz="1500" dirty="0"/>
              <a:t>Change folder to the Bioinformatics_Training/Exercises/</a:t>
            </a:r>
            <a:r>
              <a:rPr lang="en-GB" sz="1500" dirty="0" err="1"/>
              <a:t>mv_cp_rm</a:t>
            </a:r>
            <a:r>
              <a:rPr lang="en-GB" sz="1500" dirty="0"/>
              <a:t> folder</a:t>
            </a:r>
          </a:p>
          <a:p>
            <a:pPr lvl="1"/>
            <a:r>
              <a:rPr lang="en-GB" sz="1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../</a:t>
            </a:r>
            <a:r>
              <a:rPr lang="en-GB" sz="15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mv_cp_rm</a:t>
            </a:r>
            <a:endParaRPr lang="en-GB" sz="1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sz="1500" dirty="0"/>
              <a:t>This is a relative path i.e. it is relative to which folder you are currently in</a:t>
            </a:r>
          </a:p>
        </p:txBody>
      </p:sp>
      <p:pic>
        <p:nvPicPr>
          <p:cNvPr id="7" name="Picture 2" descr="M C Escher | Escher art, Mc escher, Mc escher art">
            <a:extLst>
              <a:ext uri="{FF2B5EF4-FFF2-40B4-BE49-F238E27FC236}">
                <a16:creationId xmlns:a16="http://schemas.microsoft.com/office/drawing/2014/main" id="{DC44D900-0411-4708-9E9B-27C47D7BA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r="11199" b="-3"/>
          <a:stretch/>
        </p:blipFill>
        <p:spPr bwMode="auto">
          <a:xfrm>
            <a:off x="8766900" y="2192600"/>
            <a:ext cx="3425100" cy="26651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079872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02" y="797771"/>
            <a:ext cx="7067596" cy="1152129"/>
          </a:xfrm>
        </p:spPr>
        <p:txBody>
          <a:bodyPr/>
          <a:lstStyle/>
          <a:p>
            <a:r>
              <a:rPr lang="en-GB" sz="4000" dirty="0"/>
              <a:t>Changing where you 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628101"/>
            <a:ext cx="4634054" cy="367197"/>
          </a:xfrm>
        </p:spPr>
        <p:txBody>
          <a:bodyPr/>
          <a:lstStyle/>
          <a:p>
            <a:r>
              <a:rPr lang="en-GB" sz="1600" dirty="0"/>
              <a:t>Send me your location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81379" y="2825628"/>
            <a:ext cx="6648418" cy="2483793"/>
          </a:xfrm>
        </p:spPr>
        <p:txBody>
          <a:bodyPr/>
          <a:lstStyle/>
          <a:p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pwd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: shows your where you are now. e.g.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/home/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usr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/folder2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..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: take you up one level e.g. from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/home/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usr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/folder2 </a:t>
            </a:r>
            <a:r>
              <a:rPr lang="en-GB" dirty="0">
                <a:solidFill>
                  <a:schemeClr val="tx1"/>
                </a:solidFill>
              </a:rPr>
              <a:t>to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/home/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usr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-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GB" dirty="0"/>
              <a:t>: takes you to your previous folder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: take you home. Home is essentially your default folder. Often it is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/home/&lt;username&gt;</a:t>
            </a:r>
          </a:p>
        </p:txBody>
      </p:sp>
      <p:pic>
        <p:nvPicPr>
          <p:cNvPr id="4098" name="Picture 2" descr="Teleport for Bootstrap 3">
            <a:extLst>
              <a:ext uri="{FF2B5EF4-FFF2-40B4-BE49-F238E27FC236}">
                <a16:creationId xmlns:a16="http://schemas.microsoft.com/office/drawing/2014/main" id="{AA8A2189-A575-4927-BCE6-6E93C582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21" y="2109303"/>
            <a:ext cx="2814720" cy="35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0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686" y="351053"/>
            <a:ext cx="3345111" cy="1016514"/>
          </a:xfrm>
        </p:spPr>
        <p:txBody>
          <a:bodyPr/>
          <a:lstStyle/>
          <a:p>
            <a:r>
              <a:rPr lang="en-GB" sz="4000" dirty="0"/>
              <a:t>MOVE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181382"/>
            <a:ext cx="4634054" cy="367197"/>
          </a:xfrm>
        </p:spPr>
        <p:txBody>
          <a:bodyPr/>
          <a:lstStyle/>
          <a:p>
            <a:r>
              <a:rPr lang="en-GB" sz="1600" dirty="0"/>
              <a:t>Annie are you ok?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05150" y="1847850"/>
            <a:ext cx="6524647" cy="4172700"/>
          </a:xfrm>
        </p:spPr>
        <p:txBody>
          <a:bodyPr/>
          <a:lstStyle/>
          <a:p>
            <a:r>
              <a:rPr lang="en-GB" dirty="0"/>
              <a:t>Move the balls into the boxes.</a:t>
            </a:r>
            <a:r>
              <a:rPr lang="en-GB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mv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blue.ball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BlueBox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(repeat for all the balls).</a:t>
            </a:r>
          </a:p>
          <a:p>
            <a:r>
              <a:rPr lang="en-GB" dirty="0"/>
              <a:t>Move also renames things. Name the all the rabbits!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mv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biggest.rabbit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Elvis.rabbit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dirty="0"/>
              <a:t>Remember wildcards? Move all the rabbits!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mv *.rabbit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RabbitHutch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 </a:t>
            </a:r>
            <a:r>
              <a:rPr lang="en-GB" dirty="0"/>
              <a:t>(feel free to rename them all)</a:t>
            </a:r>
          </a:p>
          <a:p>
            <a:r>
              <a:rPr lang="en-GB" dirty="0"/>
              <a:t>Check they’re all snuggled tight </a:t>
            </a:r>
            <a:r>
              <a:rPr lang="en-GB" dirty="0">
                <a:solidFill>
                  <a:srgbClr val="000000"/>
                </a:solidFill>
              </a:rPr>
              <a:t>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RabbitHutch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GB" dirty="0">
                <a:solidFill>
                  <a:srgbClr val="000000"/>
                </a:solidFill>
              </a:rPr>
              <a:t>)</a:t>
            </a:r>
          </a:p>
          <a:p>
            <a:r>
              <a:rPr lang="en-GB" dirty="0"/>
              <a:t>Mv also works for folders. Move the hutch into the garage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mv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RabbitHutch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 Garage/</a:t>
            </a:r>
          </a:p>
          <a:p>
            <a:r>
              <a:rPr lang="en-GB" dirty="0"/>
              <a:t>Check them again! (run ls on the </a:t>
            </a:r>
            <a:r>
              <a:rPr lang="en-GB" dirty="0" err="1"/>
              <a:t>RabbitHutch</a:t>
            </a:r>
            <a:r>
              <a:rPr lang="en-GB" dirty="0"/>
              <a:t> in the Garage)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26" name="Picture 2" descr="Michael Jackson PNG Image - PurePNG | Free transparent CC0 ...">
            <a:extLst>
              <a:ext uri="{FF2B5EF4-FFF2-40B4-BE49-F238E27FC236}">
                <a16:creationId xmlns:a16="http://schemas.microsoft.com/office/drawing/2014/main" id="{FE30AC4E-9553-44DC-9DE3-9B130460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97" y="1181382"/>
            <a:ext cx="2663068" cy="483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05D564-AB7F-4C05-91ED-3C5495D96FCD}"/>
              </a:ext>
            </a:extLst>
          </p:cNvPr>
          <p:cNvSpPr txBox="1">
            <a:spLocks/>
          </p:cNvSpPr>
          <p:nvPr/>
        </p:nvSpPr>
        <p:spPr>
          <a:xfrm>
            <a:off x="278635" y="650324"/>
            <a:ext cx="3345111" cy="1016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/>
              <a:t>Begin inside </a:t>
            </a:r>
            <a:r>
              <a:rPr lang="en-GB" dirty="0"/>
              <a:t>~/</a:t>
            </a:r>
            <a:r>
              <a:rPr lang="en-GB" dirty="0" err="1"/>
              <a:t>Metagenomics_Project</a:t>
            </a:r>
            <a:r>
              <a:rPr lang="en-GB" dirty="0"/>
              <a:t>/</a:t>
            </a:r>
            <a:r>
              <a:rPr lang="en-GB" dirty="0" err="1"/>
              <a:t>Bioinformatics_Training</a:t>
            </a:r>
            <a:r>
              <a:rPr lang="en-GB" dirty="0"/>
              <a:t>/Exercises/</a:t>
            </a:r>
            <a:r>
              <a:rPr lang="en-GB" dirty="0" err="1"/>
              <a:t>mv_cp_rm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07964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02" y="797771"/>
            <a:ext cx="7067596" cy="1152129"/>
          </a:xfrm>
        </p:spPr>
        <p:txBody>
          <a:bodyPr/>
          <a:lstStyle/>
          <a:p>
            <a:r>
              <a:rPr lang="en-GB" sz="4000" dirty="0"/>
              <a:t>COPY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687578"/>
            <a:ext cx="4634054" cy="367197"/>
          </a:xfrm>
        </p:spPr>
        <p:txBody>
          <a:bodyPr/>
          <a:lstStyle/>
          <a:p>
            <a:r>
              <a:rPr lang="en-GB" sz="1600" dirty="0"/>
              <a:t>Stop copying 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0641" y="2850996"/>
            <a:ext cx="6319156" cy="2862225"/>
          </a:xfrm>
        </p:spPr>
        <p:txBody>
          <a:bodyPr/>
          <a:lstStyle/>
          <a:p>
            <a:r>
              <a:rPr lang="en-GB" dirty="0"/>
              <a:t>Works the same as mv, mostly.</a:t>
            </a:r>
          </a:p>
          <a:p>
            <a:r>
              <a:rPr lang="en-GB" dirty="0"/>
              <a:t>Copy all the tools into the garage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cp *.tool Shelf/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cp Shelf/ Garage/ </a:t>
            </a:r>
          </a:p>
          <a:p>
            <a:r>
              <a:rPr lang="en-GB" dirty="0"/>
              <a:t>Try to copy a folder again but use the recursive flag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cp –r Shelf/ Garage/ 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0369CBD6-443D-41AA-96E0-E49D6B27C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044" y="2264525"/>
            <a:ext cx="3482459" cy="301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7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02" y="797771"/>
            <a:ext cx="7067596" cy="1152129"/>
          </a:xfrm>
        </p:spPr>
        <p:txBody>
          <a:bodyPr/>
          <a:lstStyle/>
          <a:p>
            <a:r>
              <a:rPr lang="en-GB" sz="4000" dirty="0"/>
              <a:t>REMOVE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687578"/>
            <a:ext cx="4634054" cy="367197"/>
          </a:xfrm>
        </p:spPr>
        <p:txBody>
          <a:bodyPr/>
          <a:lstStyle/>
          <a:p>
            <a:r>
              <a:rPr lang="en-GB" sz="1600" dirty="0"/>
              <a:t>The point of no return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2201" y="2321730"/>
            <a:ext cx="7067596" cy="3870270"/>
          </a:xfrm>
        </p:spPr>
        <p:txBody>
          <a:bodyPr/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rm</a:t>
            </a:r>
            <a:r>
              <a:rPr lang="en-GB" dirty="0">
                <a:solidFill>
                  <a:srgbClr val="FF0000"/>
                </a:solidFill>
              </a:rPr>
              <a:t> IS A ONE WAY PROCESS. NO GOING BACK.</a:t>
            </a:r>
          </a:p>
          <a:p>
            <a:r>
              <a:rPr lang="en-GB" dirty="0"/>
              <a:t>Really </a:t>
            </a:r>
            <a:r>
              <a:rPr lang="en-GB" dirty="0" err="1"/>
              <a:t>really</a:t>
            </a:r>
            <a:r>
              <a:rPr lang="en-GB" dirty="0"/>
              <a:t> think hard about what you’re doing.</a:t>
            </a:r>
          </a:p>
          <a:p>
            <a:r>
              <a:rPr lang="en-GB" dirty="0"/>
              <a:t>We’re done with the tools, lets remove them all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rm *.tool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(this will </a:t>
            </a:r>
            <a:r>
              <a:rPr lang="en-GB" dirty="0">
                <a:solidFill>
                  <a:srgbClr val="FF0000"/>
                </a:solidFill>
              </a:rPr>
              <a:t>remove ALL THE THINGS </a:t>
            </a:r>
            <a:r>
              <a:rPr lang="en-GB" dirty="0"/>
              <a:t>ending with .tool. Is this what we want to do? Will we need the spade again?)</a:t>
            </a:r>
          </a:p>
          <a:p>
            <a:r>
              <a:rPr lang="en-GB" dirty="0"/>
              <a:t>Same as cp for folders, needs -r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rm -r Shelf/</a:t>
            </a:r>
          </a:p>
          <a:p>
            <a:r>
              <a:rPr lang="en-GB" dirty="0"/>
              <a:t>This is even more dangerous. Be extra careful.</a:t>
            </a:r>
          </a:p>
          <a:p>
            <a:r>
              <a:rPr lang="en-GB" dirty="0"/>
              <a:t>Worried about it? Use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rm -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&lt;files&gt;</a:t>
            </a:r>
          </a:p>
          <a:p>
            <a:pPr lvl="1"/>
            <a:r>
              <a:rPr lang="en-GB" dirty="0"/>
              <a:t>Forces you to confirm each deletion.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218" name="Picture 2" descr="A few questions about The Presidential Nuclear Boomboom ...">
            <a:extLst>
              <a:ext uri="{FF2B5EF4-FFF2-40B4-BE49-F238E27FC236}">
                <a16:creationId xmlns:a16="http://schemas.microsoft.com/office/drawing/2014/main" id="{798A9CB5-6BCB-4876-A1ED-53903A535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353" y="3076353"/>
            <a:ext cx="3115647" cy="311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029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02" y="509015"/>
            <a:ext cx="7067596" cy="1152129"/>
          </a:xfrm>
        </p:spPr>
        <p:txBody>
          <a:bodyPr/>
          <a:lstStyle/>
          <a:p>
            <a:r>
              <a:rPr lang="en-GB" sz="4000" dirty="0"/>
              <a:t>MAKE THINGS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398822"/>
            <a:ext cx="4634054" cy="367197"/>
          </a:xfrm>
        </p:spPr>
        <p:txBody>
          <a:bodyPr/>
          <a:lstStyle/>
          <a:p>
            <a:r>
              <a:rPr lang="en-GB" sz="1600" dirty="0"/>
              <a:t>Phenomenal cosmic powers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2202" y="1857161"/>
            <a:ext cx="7067596" cy="4328022"/>
          </a:xfrm>
        </p:spPr>
        <p:txBody>
          <a:bodyPr/>
          <a:lstStyle/>
          <a:p>
            <a:r>
              <a:rPr lang="en-GB" dirty="0"/>
              <a:t>Move into the hutch 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Garage/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RabbitHutch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GB" dirty="0"/>
              <a:t>)</a:t>
            </a:r>
          </a:p>
          <a:p>
            <a:r>
              <a:rPr lang="en-GB" dirty="0" err="1"/>
              <a:t>mkdir</a:t>
            </a:r>
            <a:r>
              <a:rPr lang="en-GB" dirty="0"/>
              <a:t> makes a directory</a:t>
            </a:r>
          </a:p>
          <a:p>
            <a:pPr lvl="1"/>
            <a:r>
              <a:rPr lang="en-GB" dirty="0"/>
              <a:t>Give the rabbits a bed directory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mkdir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bed</a:t>
            </a:r>
          </a:p>
          <a:p>
            <a:r>
              <a:rPr lang="en-GB" dirty="0"/>
              <a:t>Make a folder and also further folders within it</a:t>
            </a:r>
          </a:p>
          <a:p>
            <a:pPr marL="266700" lvl="1" indent="0">
              <a:buNone/>
            </a:pP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en-GB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mkdir</a:t>
            </a:r>
            <a:r>
              <a:rPr lang="en-GB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–p bedroom/bed/</a:t>
            </a:r>
            <a:r>
              <a:rPr lang="en-GB" sz="18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sheetcolour</a:t>
            </a:r>
            <a:endParaRPr lang="en-GB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dirty="0"/>
              <a:t>This makes the bedroom folder with the bed folder and then </a:t>
            </a:r>
            <a:r>
              <a:rPr lang="en-GB" dirty="0" err="1"/>
              <a:t>sheetcolour</a:t>
            </a:r>
            <a:r>
              <a:rPr lang="en-GB" dirty="0"/>
              <a:t> folder within it</a:t>
            </a:r>
          </a:p>
          <a:p>
            <a:r>
              <a:rPr lang="en-GB" dirty="0"/>
              <a:t>Touch: creates empty files – why? No idea</a:t>
            </a:r>
          </a:p>
          <a:p>
            <a:pPr lvl="1"/>
            <a:r>
              <a:rPr lang="en-GB" dirty="0"/>
              <a:t>Give the rabbits some straw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touch bed/straw.txt</a:t>
            </a:r>
          </a:p>
          <a:p>
            <a:pPr lvl="1"/>
            <a:r>
              <a:rPr lang="en-GB" dirty="0"/>
              <a:t>Not just text files, you can name it whatever</a:t>
            </a:r>
          </a:p>
        </p:txBody>
      </p:sp>
      <p:pic>
        <p:nvPicPr>
          <p:cNvPr id="10242" name="Picture 2" descr="Timeline of Events">
            <a:extLst>
              <a:ext uri="{FF2B5EF4-FFF2-40B4-BE49-F238E27FC236}">
                <a16:creationId xmlns:a16="http://schemas.microsoft.com/office/drawing/2014/main" id="{85560964-D2A4-492D-B1D3-994646D8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375" y="2054775"/>
            <a:ext cx="3270095" cy="38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7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02" y="509015"/>
            <a:ext cx="7067596" cy="1152129"/>
          </a:xfrm>
        </p:spPr>
        <p:txBody>
          <a:bodyPr/>
          <a:lstStyle/>
          <a:p>
            <a:r>
              <a:rPr lang="en-GB" sz="4000" dirty="0"/>
              <a:t>FIND THINGS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3" y="1398822"/>
            <a:ext cx="4634054" cy="367197"/>
          </a:xfrm>
        </p:spPr>
        <p:txBody>
          <a:bodyPr/>
          <a:lstStyle/>
          <a:p>
            <a:r>
              <a:rPr lang="en-GB" sz="1600" dirty="0"/>
              <a:t>Wherefore art thou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2202" y="2541544"/>
            <a:ext cx="7067596" cy="3234821"/>
          </a:xfrm>
        </p:spPr>
        <p:txBody>
          <a:bodyPr/>
          <a:lstStyle/>
          <a:p>
            <a:r>
              <a:rPr lang="en-GB" dirty="0"/>
              <a:t>There were 4 rabbits. We’ve lost one!</a:t>
            </a:r>
          </a:p>
          <a:p>
            <a:r>
              <a:rPr lang="en-GB" dirty="0"/>
              <a:t>Seriously, I lose files more often than I’d like to admit.</a:t>
            </a:r>
          </a:p>
          <a:p>
            <a:r>
              <a:rPr lang="en-GB" dirty="0"/>
              <a:t>Lets find it.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find ./ -name “*.rabbit”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find ~/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Bioinformatics_Training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 -name “*.rabbit”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/>
              <a:t>Can you move it back into the hutch?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266" name="Picture 2" descr="1000+ images about Not my momma's biscuits! on Pinterest ...">
            <a:extLst>
              <a:ext uri="{FF2B5EF4-FFF2-40B4-BE49-F238E27FC236}">
                <a16:creationId xmlns:a16="http://schemas.microsoft.com/office/drawing/2014/main" id="{995D0504-C45D-48C0-AFC2-9DBA2C73D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2802541"/>
            <a:ext cx="3693870" cy="27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127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286" y="509015"/>
            <a:ext cx="4259512" cy="1152129"/>
          </a:xfrm>
        </p:spPr>
        <p:txBody>
          <a:bodyPr/>
          <a:lstStyle/>
          <a:p>
            <a:r>
              <a:rPr lang="en-GB" sz="4000" dirty="0"/>
              <a:t>WHAT… THINGS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499154"/>
            <a:ext cx="4634054" cy="367197"/>
          </a:xfrm>
        </p:spPr>
        <p:txBody>
          <a:bodyPr/>
          <a:lstStyle/>
          <a:p>
            <a:r>
              <a:rPr lang="en-GB" sz="1600" dirty="0"/>
              <a:t>Lets have a look at you then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2202" y="2214455"/>
            <a:ext cx="7067596" cy="4134530"/>
          </a:xfrm>
        </p:spPr>
        <p:txBody>
          <a:bodyPr/>
          <a:lstStyle/>
          <a:p>
            <a:r>
              <a:rPr lang="en-GB" dirty="0"/>
              <a:t>Prints the entire contents of a file to the command line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cat randomlyGeneratedStory.txt</a:t>
            </a:r>
          </a:p>
          <a:p>
            <a:r>
              <a:rPr lang="en-GB" dirty="0"/>
              <a:t>Print the top few rows, </a:t>
            </a:r>
            <a:r>
              <a:rPr lang="en-GB" dirty="0">
                <a:solidFill>
                  <a:srgbClr val="00B050"/>
                </a:solidFill>
              </a:rPr>
              <a:t>also try it with -n 1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head randomlyGeneratedStory.txt</a:t>
            </a:r>
          </a:p>
          <a:p>
            <a:r>
              <a:rPr lang="en-GB" dirty="0"/>
              <a:t>Prints the bottom few rows, </a:t>
            </a:r>
            <a:r>
              <a:rPr lang="en-GB" dirty="0">
                <a:solidFill>
                  <a:srgbClr val="00B050"/>
                </a:solidFill>
              </a:rPr>
              <a:t>also try it with -n 1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tail randomlyGeneratedStory.txt</a:t>
            </a:r>
          </a:p>
          <a:p>
            <a:r>
              <a:rPr lang="en-GB" dirty="0"/>
              <a:t>Prints the bottom few rows, </a:t>
            </a:r>
            <a:r>
              <a:rPr lang="en-GB" dirty="0">
                <a:solidFill>
                  <a:srgbClr val="00B050"/>
                </a:solidFill>
              </a:rPr>
              <a:t>also try it with -n 1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 randomlyGeneratedStory.txt</a:t>
            </a:r>
          </a:p>
          <a:p>
            <a:r>
              <a:rPr lang="en-GB" dirty="0"/>
              <a:t>Search with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/&lt;word&gt; </a:t>
            </a:r>
            <a:r>
              <a:rPr lang="en-GB" dirty="0"/>
              <a:t>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try /squash</a:t>
            </a:r>
            <a:r>
              <a:rPr lang="en-GB" dirty="0"/>
              <a:t>)</a:t>
            </a:r>
          </a:p>
          <a:p>
            <a:r>
              <a:rPr lang="en-GB" dirty="0"/>
              <a:t>Exit with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q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46CE38-8CD7-4B0D-BFA7-F0466B0D2C7D}"/>
              </a:ext>
            </a:extLst>
          </p:cNvPr>
          <p:cNvSpPr txBox="1">
            <a:spLocks/>
          </p:cNvSpPr>
          <p:nvPr/>
        </p:nvSpPr>
        <p:spPr>
          <a:xfrm>
            <a:off x="278635" y="650324"/>
            <a:ext cx="4046622" cy="1016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/>
              <a:t>Begin inside </a:t>
            </a:r>
            <a:r>
              <a:rPr lang="en-GB" dirty="0"/>
              <a:t>~/</a:t>
            </a:r>
            <a:r>
              <a:rPr lang="en-GB" dirty="0" err="1"/>
              <a:t>Metagenomics_Project</a:t>
            </a:r>
            <a:r>
              <a:rPr lang="en-GB" dirty="0"/>
              <a:t>/</a:t>
            </a:r>
            <a:r>
              <a:rPr lang="en-GB" dirty="0" err="1"/>
              <a:t>Bioinformatics_Training</a:t>
            </a:r>
            <a:r>
              <a:rPr lang="en-GB" dirty="0"/>
              <a:t>/Exercises</a:t>
            </a:r>
            <a:endParaRPr lang="en-GB" sz="16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593E75B-DA1C-4ECA-BBCA-D5FEE7FEA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" t="17722" r="45410" b="6652"/>
          <a:stretch/>
        </p:blipFill>
        <p:spPr bwMode="auto">
          <a:xfrm>
            <a:off x="8058239" y="2130846"/>
            <a:ext cx="4017220" cy="412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49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744" y="509015"/>
            <a:ext cx="4634054" cy="1152129"/>
          </a:xfrm>
        </p:spPr>
        <p:txBody>
          <a:bodyPr/>
          <a:lstStyle/>
          <a:p>
            <a:r>
              <a:rPr lang="en-GB" sz="4000" dirty="0"/>
              <a:t>SEARCH… THINGS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499154"/>
            <a:ext cx="4634054" cy="367197"/>
          </a:xfrm>
        </p:spPr>
        <p:txBody>
          <a:bodyPr/>
          <a:lstStyle/>
          <a:p>
            <a:r>
              <a:rPr lang="en-GB" sz="1600" dirty="0"/>
              <a:t>Give me </a:t>
            </a:r>
            <a:r>
              <a:rPr lang="en-GB" sz="1600" dirty="0" err="1"/>
              <a:t>patternsss</a:t>
            </a:r>
            <a:endParaRPr lang="en-GB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7900" y="1866350"/>
            <a:ext cx="7381898" cy="4809723"/>
          </a:xfrm>
        </p:spPr>
        <p:txBody>
          <a:bodyPr/>
          <a:lstStyle/>
          <a:p>
            <a:r>
              <a:rPr lang="en-GB" dirty="0"/>
              <a:t>grep: searches based on a desired search term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grep &lt;what you’re searching for&gt; &lt;file&gt;</a:t>
            </a:r>
          </a:p>
          <a:p>
            <a:r>
              <a:rPr lang="en-GB" dirty="0"/>
              <a:t>Searches the file bigListOfGenes.csv for CYP51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grep CYP51 bigListOfGenes.csv</a:t>
            </a:r>
          </a:p>
          <a:p>
            <a:r>
              <a:rPr lang="en-GB" dirty="0"/>
              <a:t>Try: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grep cyp51 bigListOfGenes.csv</a:t>
            </a:r>
          </a:p>
          <a:p>
            <a:pPr lvl="1"/>
            <a:r>
              <a:rPr lang="en-GB" dirty="0"/>
              <a:t>It’s case sensitive! To resolve this: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grep -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cyp51 bigListOfGenes.csv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-</a:t>
            </a:r>
            <a:r>
              <a:rPr lang="en-GB" dirty="0" err="1"/>
              <a:t>i</a:t>
            </a:r>
            <a:r>
              <a:rPr lang="en-GB" dirty="0"/>
              <a:t> makes it ignore case</a:t>
            </a:r>
          </a:p>
          <a:p>
            <a:r>
              <a:rPr lang="en-GB" dirty="0"/>
              <a:t>Kill the process with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ctrl+c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dirty="0"/>
              <a:t>Note: You can grep everything in a folder using</a:t>
            </a:r>
          </a:p>
          <a:p>
            <a:pPr lvl="1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grep &lt;search term&gt; ./* </a:t>
            </a:r>
            <a:r>
              <a:rPr lang="en-GB" dirty="0"/>
              <a:t>but this is just everything in the folder.</a:t>
            </a:r>
          </a:p>
          <a:p>
            <a:pPr lvl="1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grep -R &lt;search term&gt; ./* </a:t>
            </a:r>
            <a:r>
              <a:rPr lang="en-GB" dirty="0"/>
              <a:t>will also search sub-folders.</a:t>
            </a:r>
          </a:p>
          <a:p>
            <a:r>
              <a:rPr lang="en-GB" dirty="0"/>
              <a:t>Note 2: If you need to grep a compressed file, use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zgrep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4338" name="Picture 2" descr="Detective finding for a clue - Download Free Vectors ...">
            <a:extLst>
              <a:ext uri="{FF2B5EF4-FFF2-40B4-BE49-F238E27FC236}">
                <a16:creationId xmlns:a16="http://schemas.microsoft.com/office/drawing/2014/main" id="{94F8E573-3C03-4B4E-9AD5-4BE5155BC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0" t="7422" b="6652"/>
          <a:stretch/>
        </p:blipFill>
        <p:spPr bwMode="auto">
          <a:xfrm>
            <a:off x="8429227" y="1932258"/>
            <a:ext cx="3708985" cy="369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61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012" y="509015"/>
            <a:ext cx="5568786" cy="1152129"/>
          </a:xfrm>
        </p:spPr>
        <p:txBody>
          <a:bodyPr/>
          <a:lstStyle/>
          <a:p>
            <a:r>
              <a:rPr lang="en-GB" sz="4000" dirty="0"/>
              <a:t>PIPING AND COUNTING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499154"/>
            <a:ext cx="4634054" cy="367197"/>
          </a:xfrm>
        </p:spPr>
        <p:txBody>
          <a:bodyPr/>
          <a:lstStyle/>
          <a:p>
            <a:r>
              <a:rPr lang="en-GB" sz="1600" dirty="0"/>
              <a:t>I like it piping hot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62202" y="2087857"/>
            <a:ext cx="7067596" cy="4104143"/>
          </a:xfrm>
        </p:spPr>
        <p:txBody>
          <a:bodyPr/>
          <a:lstStyle/>
          <a:p>
            <a:r>
              <a:rPr lang="en-GB" dirty="0"/>
              <a:t>Think of pipes as pipes. It allows the transfer of information from one thing to another</a:t>
            </a:r>
          </a:p>
          <a:p>
            <a:r>
              <a:rPr lang="en-GB" dirty="0"/>
              <a:t>Pipes are called with </a:t>
            </a:r>
            <a:r>
              <a:rPr lang="en-GB" dirty="0">
                <a:solidFill>
                  <a:schemeClr val="tx1"/>
                </a:solidFill>
              </a:rPr>
              <a:t>“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r>
              <a:rPr lang="en-GB" dirty="0">
                <a:solidFill>
                  <a:schemeClr val="tx1"/>
                </a:solidFill>
              </a:rPr>
              <a:t>”. </a:t>
            </a:r>
            <a:r>
              <a:rPr lang="en-GB" dirty="0"/>
              <a:t>This is not an L. It is a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r>
              <a:rPr lang="en-GB" dirty="0">
                <a:solidFill>
                  <a:schemeClr val="tx1"/>
                </a:solidFill>
              </a:rPr>
              <a:t>.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Ask me to show you</a:t>
            </a:r>
          </a:p>
          <a:p>
            <a:r>
              <a:rPr lang="en-GB" dirty="0"/>
              <a:t>So the output of one thing can be transferred to be used as the input for another</a:t>
            </a:r>
          </a:p>
          <a:p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wc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counts the number of words, but it’ll also count the number of lines with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-l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wc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-l bigListOfGenes.csv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/>
              <a:t>What if we want to know the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number of a specific gene </a:t>
            </a:r>
            <a:r>
              <a:rPr lang="en-GB" dirty="0"/>
              <a:t>family in the list?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grep -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fox bigListOfGenes.txt |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wc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-l</a:t>
            </a:r>
          </a:p>
        </p:txBody>
      </p:sp>
      <p:pic>
        <p:nvPicPr>
          <p:cNvPr id="15362" name="Picture 2" descr="An interesting puzzle game - Pipes | Gamehag">
            <a:extLst>
              <a:ext uri="{FF2B5EF4-FFF2-40B4-BE49-F238E27FC236}">
                <a16:creationId xmlns:a16="http://schemas.microsoft.com/office/drawing/2014/main" id="{9DC16AE8-8E01-4D03-B3CB-F70E66CB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17358" y="3005687"/>
            <a:ext cx="4436403" cy="221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1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1186262"/>
            <a:ext cx="5184913" cy="432000"/>
          </a:xfrm>
        </p:spPr>
        <p:txBody>
          <a:bodyPr/>
          <a:lstStyle/>
          <a:p>
            <a:r>
              <a:rPr lang="en-US" sz="4000" dirty="0"/>
              <a:t>AIMs: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74259" y="2560981"/>
            <a:ext cx="7155540" cy="3110757"/>
          </a:xfrm>
        </p:spPr>
        <p:txBody>
          <a:bodyPr/>
          <a:lstStyle/>
          <a:p>
            <a:r>
              <a:rPr lang="en-US" dirty="0"/>
              <a:t>Gain access to Gruffalo</a:t>
            </a:r>
          </a:p>
          <a:p>
            <a:r>
              <a:rPr lang="en-US" dirty="0"/>
              <a:t>Understand the basics of command line Linux environment in the context of biological data</a:t>
            </a:r>
          </a:p>
          <a:p>
            <a:r>
              <a:rPr lang="en-US" dirty="0"/>
              <a:t>Carry out basic QC filtering and considerations</a:t>
            </a:r>
          </a:p>
          <a:p>
            <a:r>
              <a:rPr lang="en-US" dirty="0"/>
              <a:t>Align raw reads against a reference genome</a:t>
            </a:r>
          </a:p>
          <a:p>
            <a:r>
              <a:rPr lang="en-US" dirty="0"/>
              <a:t>Discover the microbial species present in the same</a:t>
            </a:r>
          </a:p>
          <a:p>
            <a:r>
              <a:rPr lang="en-US" dirty="0"/>
              <a:t>Calculate some basic stats on the generated data</a:t>
            </a:r>
          </a:p>
          <a:p>
            <a:r>
              <a:rPr lang="en-US" dirty="0"/>
              <a:t>Consider next steps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D0FA9-E216-4D14-AB12-C0F4FF79B2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18164" y="1691965"/>
            <a:ext cx="6311635" cy="360000"/>
          </a:xfrm>
        </p:spPr>
        <p:txBody>
          <a:bodyPr/>
          <a:lstStyle/>
          <a:p>
            <a:r>
              <a:rPr lang="en-GB" sz="1600" dirty="0"/>
              <a:t>Beware ye who enter here</a:t>
            </a:r>
          </a:p>
        </p:txBody>
      </p:sp>
      <p:pic>
        <p:nvPicPr>
          <p:cNvPr id="12290" name="Picture 2" descr="Stay On Target T-Shirt | SnorgTees">
            <a:extLst>
              <a:ext uri="{FF2B5EF4-FFF2-40B4-BE49-F238E27FC236}">
                <a16:creationId xmlns:a16="http://schemas.microsoft.com/office/drawing/2014/main" id="{763EAC52-37CE-419F-8066-8CD2C8DF0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" t="8627" r="3986" b="9412"/>
          <a:stretch/>
        </p:blipFill>
        <p:spPr bwMode="auto">
          <a:xfrm>
            <a:off x="9117106" y="2025071"/>
            <a:ext cx="2967318" cy="264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1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09015"/>
            <a:ext cx="3533798" cy="1152129"/>
          </a:xfrm>
        </p:spPr>
        <p:txBody>
          <a:bodyPr/>
          <a:lstStyle/>
          <a:p>
            <a:r>
              <a:rPr lang="en-GB" sz="4000" dirty="0"/>
              <a:t>saving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499154"/>
            <a:ext cx="4634054" cy="367197"/>
          </a:xfrm>
        </p:spPr>
        <p:txBody>
          <a:bodyPr/>
          <a:lstStyle/>
          <a:p>
            <a:r>
              <a:rPr lang="en-GB" sz="1600" dirty="0"/>
              <a:t>Would be a shame if… I just randomly delete you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0" y="2087857"/>
            <a:ext cx="6886598" cy="3912893"/>
          </a:xfrm>
        </p:spPr>
        <p:txBody>
          <a:bodyPr/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overwrites what’s already in the file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&gt;&gt;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adds to the end of the file</a:t>
            </a:r>
          </a:p>
          <a:p>
            <a:r>
              <a:rPr lang="en-GB" dirty="0"/>
              <a:t>Check what’s in the file with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cat foxGenes.csv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head -n 1 bigListOfGenes.csv &gt; foxGenes.csv</a:t>
            </a:r>
          </a:p>
          <a:p>
            <a:r>
              <a:rPr lang="en-GB" dirty="0"/>
              <a:t>Check it again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grep -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fox bigListOfGenes.csv &gt;&gt; foxGenes.csv</a:t>
            </a:r>
          </a:p>
          <a:p>
            <a:r>
              <a:rPr lang="en-GB" dirty="0"/>
              <a:t>Then carry out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echo “whoops” &gt; foxGenes.csv</a:t>
            </a:r>
          </a:p>
          <a:p>
            <a:r>
              <a:rPr lang="en-GB" dirty="0"/>
              <a:t>One last check. What happened?</a:t>
            </a:r>
          </a:p>
        </p:txBody>
      </p:sp>
      <p:pic>
        <p:nvPicPr>
          <p:cNvPr id="1026" name="Picture 2" descr="How to Close All of Your Open Apps in a Snap">
            <a:extLst>
              <a:ext uri="{FF2B5EF4-FFF2-40B4-BE49-F238E27FC236}">
                <a16:creationId xmlns:a16="http://schemas.microsoft.com/office/drawing/2014/main" id="{D7E890F6-19D5-4341-A975-7CF3AFA37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t="5804" r="4231" b="11919"/>
          <a:stretch/>
        </p:blipFill>
        <p:spPr bwMode="auto">
          <a:xfrm>
            <a:off x="8420100" y="2856490"/>
            <a:ext cx="37719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402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73" y="325821"/>
            <a:ext cx="5589426" cy="1152129"/>
          </a:xfrm>
        </p:spPr>
        <p:txBody>
          <a:bodyPr/>
          <a:lstStyle/>
          <a:p>
            <a:r>
              <a:rPr lang="en-GB" sz="4000" dirty="0"/>
              <a:t>PRACTICAL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5" y="1294351"/>
            <a:ext cx="4634054" cy="367197"/>
          </a:xfrm>
        </p:spPr>
        <p:txBody>
          <a:bodyPr/>
          <a:lstStyle/>
          <a:p>
            <a:r>
              <a:rPr lang="en-GB" sz="1600" dirty="0"/>
              <a:t>You can do 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6115E2A-BCD3-4DF3-ADE4-94FEF4B41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2057" y="2258716"/>
            <a:ext cx="6886203" cy="3392342"/>
          </a:xfrm>
        </p:spPr>
        <p:txBody>
          <a:bodyPr/>
          <a:lstStyle/>
          <a:p>
            <a:r>
              <a:rPr lang="en-GB" dirty="0"/>
              <a:t>Move back to ~/Metagenomics_Project/Exercises</a:t>
            </a:r>
          </a:p>
          <a:p>
            <a:r>
              <a:rPr lang="en-GB" dirty="0"/>
              <a:t>Open the bigListOfGenes.csv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 bigListOfGenes.csv</a:t>
            </a:r>
          </a:p>
          <a:p>
            <a:r>
              <a:rPr lang="en-GB" dirty="0"/>
              <a:t>Are there any entries with NA on them?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/NA </a:t>
            </a:r>
            <a:r>
              <a:rPr lang="en-GB" dirty="0"/>
              <a:t>searches the file for any “NA”s.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GB" dirty="0"/>
              <a:t> repeats the search and moves to the next item.</a:t>
            </a:r>
          </a:p>
          <a:p>
            <a:r>
              <a:rPr lang="en-GB" dirty="0"/>
              <a:t>Have a look at the lines that have NA in them.</a:t>
            </a:r>
          </a:p>
          <a:p>
            <a:pPr lvl="1"/>
            <a:r>
              <a:rPr lang="en-GB" dirty="0"/>
              <a:t>Is there anything odd/unexpected in them?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2" descr="Just Do It. - Meme - T-Shirt | TeePublic">
            <a:extLst>
              <a:ext uri="{FF2B5EF4-FFF2-40B4-BE49-F238E27FC236}">
                <a16:creationId xmlns:a16="http://schemas.microsoft.com/office/drawing/2014/main" id="{DDEFF96A-FBE8-4792-A5F2-FCC2F59CE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4" t="7032" r="14090" b="6501"/>
          <a:stretch/>
        </p:blipFill>
        <p:spPr bwMode="auto">
          <a:xfrm>
            <a:off x="8814278" y="2075118"/>
            <a:ext cx="3195506" cy="393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297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73" y="325821"/>
            <a:ext cx="5589426" cy="1152129"/>
          </a:xfrm>
        </p:spPr>
        <p:txBody>
          <a:bodyPr/>
          <a:lstStyle/>
          <a:p>
            <a:r>
              <a:rPr lang="en-GB" sz="4000" dirty="0"/>
              <a:t>PRACTICAL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5" y="1294351"/>
            <a:ext cx="4634054" cy="367197"/>
          </a:xfrm>
        </p:spPr>
        <p:txBody>
          <a:bodyPr/>
          <a:lstStyle/>
          <a:p>
            <a:r>
              <a:rPr lang="en-GB" sz="1600" dirty="0"/>
              <a:t>Do it right or don’t do it at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6115E2A-BCD3-4DF3-ADE4-94FEF4B41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2661" y="2580751"/>
            <a:ext cx="5887138" cy="3086624"/>
          </a:xfrm>
        </p:spPr>
        <p:txBody>
          <a:bodyPr anchor="ctr"/>
          <a:lstStyle/>
          <a:p>
            <a:r>
              <a:rPr lang="en-GB" dirty="0"/>
              <a:t>We want a list of all the genes, without the ones with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NA on the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padj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GB" dirty="0"/>
              <a:t>row (at the end of the line).</a:t>
            </a:r>
          </a:p>
          <a:p>
            <a:pPr lvl="1"/>
            <a:r>
              <a:rPr lang="en-GB" dirty="0"/>
              <a:t>Hint: use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grep</a:t>
            </a:r>
          </a:p>
          <a:p>
            <a:r>
              <a:rPr lang="en-GB" dirty="0"/>
              <a:t>How do we find this out?</a:t>
            </a:r>
          </a:p>
          <a:p>
            <a:r>
              <a:rPr lang="en-GB" dirty="0"/>
              <a:t>Once you find it, how do we save this…</a:t>
            </a:r>
          </a:p>
          <a:p>
            <a:pPr lvl="1"/>
            <a:r>
              <a:rPr lang="en-GB" dirty="0"/>
              <a:t>Hint: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&gt;</a:t>
            </a:r>
          </a:p>
          <a:p>
            <a:r>
              <a:rPr lang="en-GB" dirty="0"/>
              <a:t>Suggestions?</a:t>
            </a:r>
          </a:p>
        </p:txBody>
      </p:sp>
      <p:pic>
        <p:nvPicPr>
          <p:cNvPr id="1026" name="Picture 2" descr="Full Metal Jacket 4K UHD Review">
            <a:extLst>
              <a:ext uri="{FF2B5EF4-FFF2-40B4-BE49-F238E27FC236}">
                <a16:creationId xmlns:a16="http://schemas.microsoft.com/office/drawing/2014/main" id="{EE29EA9C-F7D3-4BA7-AB21-B11B0843A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7" r="21016"/>
          <a:stretch/>
        </p:blipFill>
        <p:spPr bwMode="auto">
          <a:xfrm>
            <a:off x="9417148" y="2020186"/>
            <a:ext cx="2562201" cy="35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288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721" y="99968"/>
            <a:ext cx="8314078" cy="1152129"/>
          </a:xfrm>
        </p:spPr>
        <p:txBody>
          <a:bodyPr/>
          <a:lstStyle/>
          <a:p>
            <a:r>
              <a:rPr lang="en-GB" sz="4000" dirty="0"/>
              <a:t>COMPRESSED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5" y="963442"/>
            <a:ext cx="4634054" cy="367197"/>
          </a:xfrm>
        </p:spPr>
        <p:txBody>
          <a:bodyPr/>
          <a:lstStyle/>
          <a:p>
            <a:r>
              <a:rPr lang="en-GB" sz="1600" dirty="0"/>
              <a:t>Honey I shrunk the kids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6115E2A-BCD3-4DF3-ADE4-94FEF4B41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6933" y="1424063"/>
            <a:ext cx="8314078" cy="5114849"/>
          </a:xfrm>
        </p:spPr>
        <p:txBody>
          <a:bodyPr/>
          <a:lstStyle/>
          <a:p>
            <a:r>
              <a:rPr lang="en-GB" dirty="0"/>
              <a:t>There are many ways to archive and compress things</a:t>
            </a: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gzip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, .bzip2, .zip</a:t>
            </a:r>
          </a:p>
          <a:p>
            <a:r>
              <a:rPr lang="en-GB" dirty="0"/>
              <a:t>Uncompressing these:</a:t>
            </a:r>
          </a:p>
          <a:p>
            <a:pPr lvl="1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tar -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xvf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&lt;file&gt; </a:t>
            </a:r>
            <a:r>
              <a:rPr lang="en-GB" dirty="0"/>
              <a:t>for .tar files (also works on .tar.gz)</a:t>
            </a:r>
          </a:p>
          <a:p>
            <a:pPr lvl="1"/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gunzip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 &lt;file&gt; </a:t>
            </a:r>
            <a:r>
              <a:rPr lang="en-GB" dirty="0"/>
              <a:t>for .</a:t>
            </a:r>
            <a:r>
              <a:rPr lang="en-GB" dirty="0" err="1"/>
              <a:t>gz</a:t>
            </a:r>
            <a:r>
              <a:rPr lang="en-GB" dirty="0"/>
              <a:t> files</a:t>
            </a:r>
          </a:p>
          <a:p>
            <a:pPr lvl="1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bunzip2 &lt;file&gt; </a:t>
            </a:r>
            <a:r>
              <a:rPr lang="en-GB" dirty="0"/>
              <a:t>for bz2 files</a:t>
            </a:r>
          </a:p>
          <a:p>
            <a:pPr lvl="1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unzip &lt;file&gt; </a:t>
            </a:r>
            <a:r>
              <a:rPr lang="en-GB" dirty="0"/>
              <a:t>for .zip files</a:t>
            </a:r>
          </a:p>
          <a:p>
            <a:r>
              <a:rPr lang="en-GB" dirty="0"/>
              <a:t>See what is inside zipped files (NOT folders)</a:t>
            </a:r>
          </a:p>
          <a:p>
            <a:pPr lvl="1"/>
            <a:r>
              <a:rPr lang="en-GB" dirty="0"/>
              <a:t>Print it all: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zcat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</a:t>
            </a:r>
          </a:p>
          <a:p>
            <a:pPr lvl="1"/>
            <a:r>
              <a:rPr lang="en-GB" dirty="0"/>
              <a:t>Print the first 5 lines: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zcat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 | head –n 5</a:t>
            </a:r>
          </a:p>
          <a:p>
            <a:pPr lvl="1"/>
            <a:r>
              <a:rPr lang="en-GB" dirty="0"/>
              <a:t>Count the lines of the file: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zcat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 |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wc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-l</a:t>
            </a:r>
          </a:p>
          <a:p>
            <a:pPr lvl="1"/>
            <a:r>
              <a:rPr lang="en-GB" dirty="0"/>
              <a:t>Scroll through the file: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zcat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 | more</a:t>
            </a:r>
          </a:p>
          <a:p>
            <a:pPr lvl="1"/>
            <a:r>
              <a:rPr lang="en-GB" dirty="0"/>
              <a:t>Count the number of the desired search pattern: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zcat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 | grep –c “&lt;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search_pattern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&gt;”</a:t>
            </a:r>
          </a:p>
          <a:p>
            <a:r>
              <a:rPr lang="en-GB" dirty="0"/>
              <a:t>Try this and look into the resulting file:</a:t>
            </a:r>
            <a:r>
              <a:rPr lang="en-GB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tar -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xvf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compressedFiles.tar.gz</a:t>
            </a:r>
          </a:p>
        </p:txBody>
      </p:sp>
      <p:pic>
        <p:nvPicPr>
          <p:cNvPr id="2052" name="Picture 4" descr="Aladdin itty bitty living space GIF | Love Princess ...">
            <a:extLst>
              <a:ext uri="{FF2B5EF4-FFF2-40B4-BE49-F238E27FC236}">
                <a16:creationId xmlns:a16="http://schemas.microsoft.com/office/drawing/2014/main" id="{2D1D614E-8B50-4496-8131-3F25CBD763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970" y="2294080"/>
            <a:ext cx="4143011" cy="229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208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069" y="502803"/>
            <a:ext cx="4984729" cy="1152129"/>
          </a:xfrm>
        </p:spPr>
        <p:txBody>
          <a:bodyPr/>
          <a:lstStyle/>
          <a:p>
            <a:r>
              <a:rPr lang="en-GB" sz="4000" dirty="0"/>
              <a:t>OTHER USEFUL TIPS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4" y="1402583"/>
            <a:ext cx="4634054" cy="367197"/>
          </a:xfrm>
        </p:spPr>
        <p:txBody>
          <a:bodyPr/>
          <a:lstStyle/>
          <a:p>
            <a:r>
              <a:rPr lang="en-GB" sz="1600" dirty="0"/>
              <a:t>Be careful.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CEFD749-4C3B-47DC-AA9E-3943BE75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95449" y="1769780"/>
            <a:ext cx="8057887" cy="4631970"/>
          </a:xfrm>
        </p:spPr>
        <p:txBody>
          <a:bodyPr/>
          <a:lstStyle/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history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: prints out a history of all the commands you previously used</a:t>
            </a:r>
          </a:p>
          <a:p>
            <a:r>
              <a:rPr lang="en-GB" dirty="0"/>
              <a:t>Up/Down arrows : Scrolls through recently used commands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screen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: creates a detachable “screen” that you can disconnect from while a command still continues on the detached screen</a:t>
            </a:r>
          </a:p>
          <a:p>
            <a:r>
              <a:rPr lang="en-GB" dirty="0"/>
              <a:t>cat can also be used to merge files together</a:t>
            </a:r>
          </a:p>
          <a:p>
            <a:pPr lvl="1"/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 ~/Bioinformatics_Training/Exercises/cat</a:t>
            </a:r>
          </a:p>
          <a:p>
            <a:pPr lvl="1"/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aGene.fasta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cat *.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fasta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&gt;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all.fasta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 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all.fasta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dirty="0"/>
              <a:t>Windows and Linux have different line endings. New Macs (at least from 2015) should be fine</a:t>
            </a:r>
          </a:p>
          <a:p>
            <a:pPr lvl="1"/>
            <a:r>
              <a:rPr lang="en-GB" dirty="0"/>
              <a:t>So if you are working from Windows you may need to use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dos2unix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to make sure file </a:t>
            </a:r>
            <a:r>
              <a:rPr lang="en-GB" b="1" dirty="0"/>
              <a:t>created</a:t>
            </a:r>
            <a:r>
              <a:rPr lang="en-GB" dirty="0"/>
              <a:t> on Windows are converted to be Linux compatible</a:t>
            </a:r>
          </a:p>
          <a:p>
            <a:r>
              <a:rPr lang="en-GB" dirty="0"/>
              <a:t>Linux does not like spaces. Use underscores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074" name="Picture 2" descr="Growing Healthy Sprouts: Top Tip - Model Good Habits">
            <a:extLst>
              <a:ext uri="{FF2B5EF4-FFF2-40B4-BE49-F238E27FC236}">
                <a16:creationId xmlns:a16="http://schemas.microsoft.com/office/drawing/2014/main" id="{ADC5C712-9F00-4728-B133-FD5E041B5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919" y="2000834"/>
            <a:ext cx="2358941" cy="24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010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721" y="325821"/>
            <a:ext cx="8314078" cy="1152129"/>
          </a:xfrm>
        </p:spPr>
        <p:txBody>
          <a:bodyPr/>
          <a:lstStyle/>
          <a:p>
            <a:r>
              <a:rPr lang="en-GB" sz="4000" dirty="0"/>
              <a:t>WHAT WE HAVE COVERED SO FAR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5" y="1294351"/>
            <a:ext cx="4634054" cy="367197"/>
          </a:xfrm>
        </p:spPr>
        <p:txBody>
          <a:bodyPr/>
          <a:lstStyle/>
          <a:p>
            <a:r>
              <a:rPr lang="en-GB" sz="1600" dirty="0"/>
              <a:t>Honey I shrunk the kids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6115E2A-BCD3-4DF3-ADE4-94FEF4B41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92164" y="2169000"/>
            <a:ext cx="3496776" cy="3745520"/>
          </a:xfrm>
        </p:spPr>
        <p:txBody>
          <a:bodyPr anchor="ctr"/>
          <a:lstStyle/>
          <a:p>
            <a:pPr marL="0" indent="0">
              <a:buNone/>
            </a:pPr>
            <a:r>
              <a:rPr lang="en-GB" sz="2000" dirty="0"/>
              <a:t>Where am I?</a:t>
            </a:r>
          </a:p>
          <a:p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pwd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ls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cd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mv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cp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rm</a:t>
            </a:r>
          </a:p>
          <a:p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mkdir</a:t>
            </a:r>
            <a:endParaRPr lang="en-GB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174EE69-DA33-436A-B0B5-B9E1FD861CC0}"/>
              </a:ext>
            </a:extLst>
          </p:cNvPr>
          <p:cNvSpPr txBox="1">
            <a:spLocks/>
          </p:cNvSpPr>
          <p:nvPr/>
        </p:nvSpPr>
        <p:spPr>
          <a:xfrm>
            <a:off x="5388940" y="2169000"/>
            <a:ext cx="3496881" cy="3745520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252000" rIns="252000" bIns="0" rtlCol="0" anchor="ctr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What’s there?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cat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head, tail</a:t>
            </a:r>
          </a:p>
          <a:p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grep</a:t>
            </a:r>
          </a:p>
          <a:p>
            <a:r>
              <a:rPr lang="en-GB" dirty="0"/>
              <a:t>zipped files</a:t>
            </a:r>
          </a:p>
          <a:p>
            <a:r>
              <a:rPr lang="en-GB" dirty="0"/>
              <a:t>pipes (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</a:t>
            </a:r>
            <a:r>
              <a:rPr lang="en-GB" dirty="0"/>
              <a:t> )</a:t>
            </a:r>
          </a:p>
          <a:p>
            <a:r>
              <a:rPr lang="en-GB" dirty="0"/>
              <a:t>redirects 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</a:t>
            </a:r>
            <a:r>
              <a:rPr lang="en-GB" dirty="0"/>
              <a:t> and 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&gt;&gt;</a:t>
            </a:r>
            <a:r>
              <a:rPr lang="en-GB" dirty="0"/>
              <a:t>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EBCB16-FF5D-4C3B-A03F-5741B10C8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876" y="2231663"/>
            <a:ext cx="4267200" cy="239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46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0A5CE4-70FE-4B55-9AC8-477451C8CD9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FB8B4-6811-4C91-BDBC-E7EAEE22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721" y="325821"/>
            <a:ext cx="8314078" cy="1152129"/>
          </a:xfrm>
        </p:spPr>
        <p:txBody>
          <a:bodyPr/>
          <a:lstStyle/>
          <a:p>
            <a:r>
              <a:rPr lang="en-GB" sz="4000" dirty="0"/>
              <a:t>What else may you want to do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ADE09-358E-494A-92A8-6BA134B5C9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95745" y="1294351"/>
            <a:ext cx="4634054" cy="367197"/>
          </a:xfrm>
        </p:spPr>
        <p:txBody>
          <a:bodyPr/>
          <a:lstStyle/>
          <a:p>
            <a:r>
              <a:rPr lang="en-GB" sz="1600" dirty="0"/>
              <a:t>Honey I shrunk the kids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CD883-467B-4AB4-A80E-A3E9540FC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E75430-033E-45F3-B318-8D95616AE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3850" y="2652017"/>
            <a:ext cx="5281775" cy="2706136"/>
          </a:xfrm>
        </p:spPr>
        <p:txBody>
          <a:bodyPr anchor="ctr"/>
          <a:lstStyle/>
          <a:p>
            <a:r>
              <a:rPr lang="en-GB" dirty="0"/>
              <a:t>Loops –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for</a:t>
            </a:r>
            <a:r>
              <a:rPr lang="en-GB" dirty="0"/>
              <a:t>,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while</a:t>
            </a:r>
            <a:r>
              <a:rPr lang="en-GB" dirty="0"/>
              <a:t> and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if</a:t>
            </a:r>
          </a:p>
          <a:p>
            <a:r>
              <a:rPr lang="en-GB" dirty="0"/>
              <a:t>Scripts</a:t>
            </a:r>
          </a:p>
          <a:p>
            <a:r>
              <a:rPr lang="en-GB" dirty="0"/>
              <a:t>Search and replace –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sed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, cut</a:t>
            </a:r>
          </a:p>
          <a:p>
            <a:r>
              <a:rPr lang="en-GB" dirty="0"/>
              <a:t>Install tools – we will touch on this later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A45F92-4E1D-466A-A969-73AFC74A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512" y="2630078"/>
            <a:ext cx="3519090" cy="175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657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E907A3E-D0C6-4424-8BB6-9A02FAEE694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31D6CD-A653-430E-A57F-59A0905A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321" y="243828"/>
            <a:ext cx="6259478" cy="844344"/>
          </a:xfrm>
        </p:spPr>
        <p:txBody>
          <a:bodyPr/>
          <a:lstStyle/>
          <a:p>
            <a:r>
              <a:rPr lang="en-GB" dirty="0"/>
              <a:t>CAN YOU UNDERSTAND SOME OF THESE COMMANDS NOW?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93935-F783-4668-83D1-E08B3F3F99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96F7FC-F959-43C9-87B5-5C0B8E43AA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2A75B-E4CB-40BD-8A03-0CB1EB55D0F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277C0-EB8E-4835-8051-D6CD051D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47" y="1088172"/>
            <a:ext cx="10441491" cy="56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3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6" y="1007114"/>
            <a:ext cx="5184913" cy="432000"/>
          </a:xfrm>
        </p:spPr>
        <p:txBody>
          <a:bodyPr/>
          <a:lstStyle/>
          <a:p>
            <a:r>
              <a:rPr lang="en-US" sz="4000" dirty="0"/>
              <a:t>PLATFORMS: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4743" y="2600453"/>
            <a:ext cx="7605056" cy="3040367"/>
          </a:xfrm>
        </p:spPr>
        <p:txBody>
          <a:bodyPr/>
          <a:lstStyle/>
          <a:p>
            <a:r>
              <a:rPr lang="en-US" dirty="0"/>
              <a:t>MacOS: All you have all that you need. </a:t>
            </a:r>
          </a:p>
          <a:p>
            <a:pPr lvl="1"/>
            <a:r>
              <a:rPr lang="en-US" dirty="0"/>
              <a:t>Search for “</a:t>
            </a:r>
            <a:r>
              <a:rPr lang="en-US" b="1" dirty="0"/>
              <a:t>Terminal</a:t>
            </a:r>
            <a:r>
              <a:rPr lang="en-US" dirty="0"/>
              <a:t>” on spotlight. 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Windows: Many </a:t>
            </a:r>
            <a:r>
              <a:rPr lang="en-US" dirty="0" err="1"/>
              <a:t>many</a:t>
            </a:r>
            <a:r>
              <a:rPr lang="en-US" dirty="0"/>
              <a:t> ways. Recommended is to use </a:t>
            </a:r>
            <a:r>
              <a:rPr lang="en-US" dirty="0" err="1"/>
              <a:t>MobaXterm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Download from here: </a:t>
            </a:r>
            <a:r>
              <a:rPr lang="en-US" dirty="0">
                <a:hlinkClick r:id="rId3"/>
              </a:rPr>
              <a:t>https://mobaxterm.mobatek.net/download.html</a:t>
            </a:r>
            <a:endParaRPr lang="en-US" dirty="0"/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Linux: You also have all you need! </a:t>
            </a:r>
          </a:p>
          <a:p>
            <a:pPr lvl="1"/>
            <a:r>
              <a:rPr lang="en-US" dirty="0"/>
              <a:t>Search for “</a:t>
            </a:r>
            <a:r>
              <a:rPr lang="en-US" b="1" dirty="0"/>
              <a:t>Terminal”</a:t>
            </a:r>
          </a:p>
          <a:p>
            <a:pPr marL="0" indent="0">
              <a:buNone/>
            </a:pPr>
            <a:endParaRPr lang="en-US" sz="11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D0FA9-E216-4D14-AB12-C0F4FF79B2F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18164" y="1691965"/>
            <a:ext cx="6311635" cy="360000"/>
          </a:xfrm>
        </p:spPr>
        <p:txBody>
          <a:bodyPr/>
          <a:lstStyle/>
          <a:p>
            <a:r>
              <a:rPr lang="en-GB" sz="1600" dirty="0"/>
              <a:t>Which is best? Who knows?</a:t>
            </a:r>
          </a:p>
        </p:txBody>
      </p:sp>
      <p:pic>
        <p:nvPicPr>
          <p:cNvPr id="2050" name="Picture 2" descr="Windows vs Mac vs Linux, ¿cuál se adaptará más a lo que ...">
            <a:extLst>
              <a:ext uri="{FF2B5EF4-FFF2-40B4-BE49-F238E27FC236}">
                <a16:creationId xmlns:a16="http://schemas.microsoft.com/office/drawing/2014/main" id="{519D8D0E-5781-4F3E-846A-EDDE9064C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t="24672" r="11875" b="24672"/>
          <a:stretch/>
        </p:blipFill>
        <p:spPr bwMode="auto">
          <a:xfrm rot="5400000">
            <a:off x="8256674" y="2143163"/>
            <a:ext cx="5671738" cy="219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30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728" y="2887918"/>
            <a:ext cx="9124544" cy="1082164"/>
          </a:xfrm>
        </p:spPr>
        <p:txBody>
          <a:bodyPr/>
          <a:lstStyle/>
          <a:p>
            <a:r>
              <a:rPr lang="en-US" dirty="0"/>
              <a:t>GRUFFALO</a:t>
            </a:r>
          </a:p>
        </p:txBody>
      </p:sp>
    </p:spTree>
    <p:extLst>
      <p:ext uri="{BB962C8B-B14F-4D97-AF65-F5344CB8AC3E}">
        <p14:creationId xmlns:p14="http://schemas.microsoft.com/office/powerpoint/2010/main" val="188156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E4AB0-374A-4845-91FD-DC41FB97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716394"/>
            <a:ext cx="8353451" cy="777321"/>
          </a:xfrm>
        </p:spPr>
        <p:txBody>
          <a:bodyPr anchor="ctr">
            <a:noAutofit/>
          </a:bodyPr>
          <a:lstStyle/>
          <a:p>
            <a:r>
              <a:rPr lang="en-GB" sz="4000" dirty="0"/>
              <a:t>HIGH PERFORMANCE COMPUTING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D5D4E-8EA6-403C-902B-7D3904447E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688" y="1629459"/>
            <a:ext cx="5184913" cy="360000"/>
          </a:xfrm>
        </p:spPr>
        <p:txBody>
          <a:bodyPr>
            <a:normAutofit/>
          </a:bodyPr>
          <a:lstStyle/>
          <a:p>
            <a:r>
              <a:rPr lang="en-GB" sz="1600" dirty="0" err="1"/>
              <a:t>Moh</a:t>
            </a:r>
            <a:r>
              <a:rPr lang="en-GB" sz="1600" dirty="0"/>
              <a:t> </a:t>
            </a:r>
            <a:r>
              <a:rPr lang="en-GB" sz="1600" dirty="0" err="1"/>
              <a:t>Powah</a:t>
            </a:r>
            <a:endParaRPr lang="en-GB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46266D-0A89-4110-A4A6-E8485A5FD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43200" y="2402958"/>
            <a:ext cx="6886401" cy="373864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It is highly time inefficient to carry out bioinformatics analyses on your laptop directly.</a:t>
            </a:r>
          </a:p>
          <a:p>
            <a:r>
              <a:rPr lang="en-GB" dirty="0"/>
              <a:t>The volume of data being generated requires access to a high-capacity, high-performance computing cluster</a:t>
            </a:r>
          </a:p>
          <a:p>
            <a:r>
              <a:rPr lang="en-GB" dirty="0"/>
              <a:t>The cluster we have access to is called ‘Gruffalo’. </a:t>
            </a:r>
          </a:p>
          <a:p>
            <a:pPr lvl="1"/>
            <a:r>
              <a:rPr lang="en-GB" dirty="0"/>
              <a:t>More on the cluster: </a:t>
            </a:r>
            <a:r>
              <a:rPr lang="en-GB" dirty="0">
                <a:hlinkClick r:id="rId3"/>
              </a:rPr>
              <a:t>https://www.cropdiversity.ac.uk/#system</a:t>
            </a:r>
            <a:endParaRPr lang="en-GB" dirty="0"/>
          </a:p>
          <a:p>
            <a:r>
              <a:rPr lang="en-GB" dirty="0"/>
              <a:t>Gruffalo has 55 physical nodes, with 1,764 CPU cores and 15,296 GB of RAM. </a:t>
            </a:r>
          </a:p>
          <a:p>
            <a:r>
              <a:rPr lang="en-GB" dirty="0"/>
              <a:t>Gruffalo also has 1.5 petabytes of parallel storage and a further 1 petabyte for backup</a:t>
            </a:r>
          </a:p>
          <a:p>
            <a:r>
              <a:rPr lang="en-GB" dirty="0"/>
              <a:t>Gruffalo is at the John Hutton Institute but it is a collaborative workspace between multiple organisations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FA28-AE9B-4C66-9001-1935AA4B5BA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pic>
        <p:nvPicPr>
          <p:cNvPr id="3076" name="Picture 4" descr="I Have The Power STICKER VINYL DECAL HE-MAN MASTERS OR THE ...">
            <a:extLst>
              <a:ext uri="{FF2B5EF4-FFF2-40B4-BE49-F238E27FC236}">
                <a16:creationId xmlns:a16="http://schemas.microsoft.com/office/drawing/2014/main" id="{CD9E6A95-4D1A-4AFB-97E1-F0D25E8AD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14"/>
          <a:stretch/>
        </p:blipFill>
        <p:spPr bwMode="auto">
          <a:xfrm>
            <a:off x="9988816" y="49934"/>
            <a:ext cx="2188028" cy="62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6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E4AB0-374A-4845-91FD-DC41FB97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1061715"/>
            <a:ext cx="5184913" cy="432000"/>
          </a:xfrm>
        </p:spPr>
        <p:txBody>
          <a:bodyPr anchor="ctr">
            <a:noAutofit/>
          </a:bodyPr>
          <a:lstStyle/>
          <a:p>
            <a:r>
              <a:rPr lang="en-GB" sz="4000" dirty="0"/>
              <a:t>GETTING ACCESS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D5D4E-8EA6-403C-902B-7D3904447E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688" y="1564143"/>
            <a:ext cx="5184913" cy="360000"/>
          </a:xfrm>
        </p:spPr>
        <p:txBody>
          <a:bodyPr>
            <a:normAutofit/>
          </a:bodyPr>
          <a:lstStyle/>
          <a:p>
            <a:r>
              <a:rPr lang="en-GB" sz="1600" dirty="0"/>
              <a:t>Open Sesame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46266D-0A89-4110-A4A6-E8485A5FD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3100" y="2188030"/>
            <a:ext cx="7686501" cy="3706584"/>
          </a:xfrm>
        </p:spPr>
        <p:txBody>
          <a:bodyPr>
            <a:normAutofit/>
          </a:bodyPr>
          <a:lstStyle/>
          <a:p>
            <a:r>
              <a:rPr lang="en-GB" dirty="0"/>
              <a:t>On your Terminal or in </a:t>
            </a:r>
            <a:r>
              <a:rPr lang="en-GB" dirty="0" err="1"/>
              <a:t>MobaXterm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Generate your public and private keys:</a:t>
            </a:r>
          </a:p>
          <a:p>
            <a:pPr marL="542925" lvl="2" indent="0">
              <a:buNone/>
            </a:pPr>
            <a:r>
              <a:rPr lang="en-GB" dirty="0">
                <a:solidFill>
                  <a:srgbClr val="000000"/>
                </a:solidFill>
              </a:rPr>
              <a:t>“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ssh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-keygen -t ed25519</a:t>
            </a:r>
            <a:r>
              <a:rPr lang="en-GB" dirty="0">
                <a:solidFill>
                  <a:srgbClr val="000000"/>
                </a:solidFill>
              </a:rPr>
              <a:t>”</a:t>
            </a:r>
          </a:p>
          <a:p>
            <a:pPr marL="542925" lvl="2" indent="0">
              <a:buNone/>
            </a:pPr>
            <a:r>
              <a:rPr lang="en-GB" i="1" dirty="0">
                <a:solidFill>
                  <a:srgbClr val="00B050"/>
                </a:solidFill>
              </a:rPr>
              <a:t>Your</a:t>
            </a:r>
            <a:r>
              <a:rPr lang="en-GB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200" i="1" dirty="0">
                <a:solidFill>
                  <a:srgbClr val="00B050"/>
                </a:solidFill>
              </a:rPr>
              <a:t>public and private keys will be saved </a:t>
            </a:r>
            <a:r>
              <a:rPr lang="en-GB" sz="1200" dirty="0">
                <a:solidFill>
                  <a:srgbClr val="00B050"/>
                </a:solidFill>
              </a:rPr>
              <a:t>in </a:t>
            </a:r>
            <a:r>
              <a:rPr lang="en-GB" sz="1200" u="sng" dirty="0">
                <a:solidFill>
                  <a:srgbClr val="00B050"/>
                </a:solidFill>
              </a:rPr>
              <a:t>~/.</a:t>
            </a:r>
            <a:r>
              <a:rPr lang="en-GB" sz="1200" u="sng" dirty="0" err="1">
                <a:solidFill>
                  <a:srgbClr val="00B050"/>
                </a:solidFill>
              </a:rPr>
              <a:t>ssh</a:t>
            </a:r>
            <a:r>
              <a:rPr lang="en-GB" sz="1200" u="sng" dirty="0">
                <a:solidFill>
                  <a:srgbClr val="00B050"/>
                </a:solidFill>
              </a:rPr>
              <a:t>/id_ed25519</a:t>
            </a:r>
            <a:r>
              <a:rPr lang="en-GB" sz="1200" dirty="0">
                <a:solidFill>
                  <a:srgbClr val="00B050"/>
                </a:solidFill>
              </a:rPr>
              <a:t> </a:t>
            </a:r>
            <a:r>
              <a:rPr lang="en-GB" sz="1200" i="1" dirty="0">
                <a:solidFill>
                  <a:srgbClr val="00B050"/>
                </a:solidFill>
              </a:rPr>
              <a:t>and </a:t>
            </a:r>
            <a:r>
              <a:rPr lang="en-GB" sz="1200" u="sng" dirty="0">
                <a:solidFill>
                  <a:srgbClr val="00B050"/>
                </a:solidFill>
              </a:rPr>
              <a:t>~/.</a:t>
            </a:r>
            <a:r>
              <a:rPr lang="en-GB" sz="1200" u="sng" dirty="0" err="1">
                <a:solidFill>
                  <a:srgbClr val="00B050"/>
                </a:solidFill>
              </a:rPr>
              <a:t>ssh</a:t>
            </a:r>
            <a:r>
              <a:rPr lang="en-GB" sz="1200" u="sng" dirty="0">
                <a:solidFill>
                  <a:srgbClr val="00B050"/>
                </a:solidFill>
              </a:rPr>
              <a:t>/id_ed25519.pub </a:t>
            </a:r>
            <a:endParaRPr lang="en-GB" u="sng" dirty="0"/>
          </a:p>
          <a:p>
            <a:pPr lvl="1"/>
            <a:r>
              <a:rPr lang="en-GB" dirty="0"/>
              <a:t>Find the files on Mac by navigating to: “”. </a:t>
            </a:r>
          </a:p>
          <a:p>
            <a:pPr lvl="1"/>
            <a:r>
              <a:rPr lang="en-GB" dirty="0"/>
              <a:t>Email the “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id_ed25519.pub</a:t>
            </a:r>
            <a:r>
              <a:rPr lang="en-GB" dirty="0"/>
              <a:t>” to </a:t>
            </a:r>
            <a:r>
              <a:rPr lang="en-GB" b="1" u="sng" dirty="0">
                <a:hlinkClick r:id="rId3"/>
              </a:rPr>
              <a:t>Iain.Milne@hutton.ac.uk</a:t>
            </a:r>
            <a:endParaRPr lang="en-GB" b="1" u="sng" dirty="0"/>
          </a:p>
          <a:p>
            <a:pPr lvl="2"/>
            <a:r>
              <a:rPr lang="en-GB" b="1" dirty="0"/>
              <a:t>CC: </a:t>
            </a:r>
            <a:r>
              <a:rPr lang="en-GB" b="1" u="sng" dirty="0">
                <a:hlinkClick r:id="rId4"/>
              </a:rPr>
              <a:t>dro@st-andrews.ac.uk</a:t>
            </a:r>
            <a:r>
              <a:rPr lang="en-GB" b="1" u="sng" dirty="0"/>
              <a:t> </a:t>
            </a:r>
            <a:r>
              <a:rPr lang="en-GB" dirty="0"/>
              <a:t>and </a:t>
            </a:r>
            <a:r>
              <a:rPr lang="en-GB" b="1" u="sng" dirty="0">
                <a:hlinkClick r:id="rId5"/>
              </a:rPr>
              <a:t>pjt6@st-andrews.ac.uk</a:t>
            </a:r>
            <a:r>
              <a:rPr lang="en-GB" b="1" u="sng" dirty="0"/>
              <a:t> </a:t>
            </a:r>
          </a:p>
          <a:p>
            <a:pPr lvl="2"/>
            <a:r>
              <a:rPr lang="en-GB" dirty="0"/>
              <a:t>Subject line: “Access to Gruffalo”</a:t>
            </a:r>
          </a:p>
          <a:p>
            <a:pPr lvl="2"/>
            <a:r>
              <a:rPr lang="en-GB" dirty="0"/>
              <a:t>Attach the “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id_ed25519.pub</a:t>
            </a:r>
            <a:r>
              <a:rPr lang="en-GB" dirty="0"/>
              <a:t>” to the email for access</a:t>
            </a:r>
          </a:p>
          <a:p>
            <a:pPr lvl="1"/>
            <a:r>
              <a:rPr lang="en-GB" dirty="0"/>
              <a:t>If you have any issues with this, let me know</a:t>
            </a:r>
          </a:p>
          <a:p>
            <a:pPr lvl="1"/>
            <a:r>
              <a:rPr lang="en-GB" dirty="0"/>
              <a:t>I would recommend giving pages on this page a read: </a:t>
            </a:r>
            <a:r>
              <a:rPr lang="en-GB" dirty="0">
                <a:hlinkClick r:id="rId6"/>
              </a:rPr>
              <a:t>https://help.cropdiversity.ac.uk/slurm-overview.html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FA28-AE9B-4C66-9001-1935AA4B5BA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8" name="Picture 4" descr="The Gruffalo">
            <a:extLst>
              <a:ext uri="{FF2B5EF4-FFF2-40B4-BE49-F238E27FC236}">
                <a16:creationId xmlns:a16="http://schemas.microsoft.com/office/drawing/2014/main" id="{7D7E6F6E-243F-44F8-AC74-992A19D00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7" t="8572" r="29344" b="8115"/>
          <a:stretch/>
        </p:blipFill>
        <p:spPr bwMode="auto">
          <a:xfrm flipH="1">
            <a:off x="9276488" y="1876909"/>
            <a:ext cx="2582782" cy="43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84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E4AB0-374A-4845-91FD-DC41FB97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42" y="841491"/>
            <a:ext cx="6507459" cy="862428"/>
          </a:xfrm>
        </p:spPr>
        <p:txBody>
          <a:bodyPr anchor="ctr">
            <a:noAutofit/>
          </a:bodyPr>
          <a:lstStyle/>
          <a:p>
            <a:r>
              <a:rPr lang="en-GB" sz="4000" dirty="0"/>
              <a:t>FILEZILLA FILE TRANSFER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D5D4E-8EA6-403C-902B-7D3904447E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688" y="1564143"/>
            <a:ext cx="5184913" cy="360000"/>
          </a:xfrm>
        </p:spPr>
        <p:txBody>
          <a:bodyPr>
            <a:normAutofit/>
          </a:bodyPr>
          <a:lstStyle/>
          <a:p>
            <a:r>
              <a:rPr lang="en-GB" sz="1600" dirty="0"/>
              <a:t>Open Sesame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46266D-0A89-4110-A4A6-E8485A5FD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9750" y="2188030"/>
            <a:ext cx="7819851" cy="421372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Download FileZilla: </a:t>
            </a:r>
            <a:r>
              <a:rPr lang="en-GB" dirty="0">
                <a:hlinkClick r:id="rId3"/>
              </a:rPr>
              <a:t>https://bit.ly/3eAogVV</a:t>
            </a:r>
            <a:r>
              <a:rPr lang="en-GB" dirty="0"/>
              <a:t> 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FileZilla</a:t>
            </a:r>
            <a:r>
              <a:rPr lang="en-GB" dirty="0"/>
              <a:t>; then </a:t>
            </a:r>
            <a:r>
              <a:rPr lang="en-GB" dirty="0">
                <a:solidFill>
                  <a:srgbClr val="FF0000"/>
                </a:solidFill>
              </a:rPr>
              <a:t>Edit &gt; Settings</a:t>
            </a:r>
          </a:p>
          <a:p>
            <a:r>
              <a:rPr lang="en-GB" dirty="0"/>
              <a:t>Select “</a:t>
            </a:r>
            <a:r>
              <a:rPr lang="en-GB" dirty="0">
                <a:solidFill>
                  <a:srgbClr val="FF0000"/>
                </a:solidFill>
              </a:rPr>
              <a:t>sftp</a:t>
            </a:r>
            <a:r>
              <a:rPr lang="en-GB" dirty="0"/>
              <a:t>” then “</a:t>
            </a:r>
            <a:r>
              <a:rPr lang="en-GB" dirty="0">
                <a:solidFill>
                  <a:srgbClr val="FF0000"/>
                </a:solidFill>
              </a:rPr>
              <a:t>Add key file</a:t>
            </a:r>
            <a:r>
              <a:rPr lang="en-GB" dirty="0"/>
              <a:t>”</a:t>
            </a:r>
          </a:p>
          <a:p>
            <a:r>
              <a:rPr lang="en-GB" dirty="0"/>
              <a:t>Navigate to your </a:t>
            </a:r>
            <a:r>
              <a:rPr lang="en-GB" dirty="0">
                <a:solidFill>
                  <a:srgbClr val="FF0000"/>
                </a:solidFill>
              </a:rPr>
              <a:t>private key </a:t>
            </a:r>
            <a:r>
              <a:rPr lang="en-GB" dirty="0"/>
              <a:t>that you used to access Gruffalo</a:t>
            </a:r>
          </a:p>
          <a:p>
            <a:r>
              <a:rPr lang="en-GB" dirty="0"/>
              <a:t>You </a:t>
            </a:r>
            <a:r>
              <a:rPr lang="en-GB" dirty="0">
                <a:solidFill>
                  <a:srgbClr val="00B0F0"/>
                </a:solidFill>
              </a:rPr>
              <a:t>MAY</a:t>
            </a:r>
            <a:r>
              <a:rPr lang="en-GB" dirty="0"/>
              <a:t> be asked to convert it to a supported format. Select “</a:t>
            </a:r>
            <a:r>
              <a:rPr lang="en-GB" dirty="0">
                <a:solidFill>
                  <a:srgbClr val="FF0000"/>
                </a:solidFill>
              </a:rPr>
              <a:t>yes</a:t>
            </a:r>
            <a:r>
              <a:rPr lang="en-GB" dirty="0"/>
              <a:t>”</a:t>
            </a:r>
          </a:p>
          <a:p>
            <a:r>
              <a:rPr lang="en-GB" dirty="0"/>
              <a:t>Enter a passphrase and save this as a different file name</a:t>
            </a:r>
          </a:p>
          <a:p>
            <a:r>
              <a:rPr lang="en-GB" dirty="0"/>
              <a:t>Go to “</a:t>
            </a:r>
            <a:r>
              <a:rPr lang="en-GB" dirty="0">
                <a:solidFill>
                  <a:srgbClr val="FF0000"/>
                </a:solidFill>
              </a:rPr>
              <a:t>Site Manager</a:t>
            </a:r>
            <a:r>
              <a:rPr lang="en-GB" dirty="0"/>
              <a:t>” then “</a:t>
            </a:r>
            <a:r>
              <a:rPr lang="en-GB" dirty="0">
                <a:solidFill>
                  <a:srgbClr val="FF0000"/>
                </a:solidFill>
              </a:rPr>
              <a:t>New site</a:t>
            </a:r>
            <a:r>
              <a:rPr lang="en-GB" dirty="0"/>
              <a:t>”</a:t>
            </a:r>
          </a:p>
          <a:p>
            <a:r>
              <a:rPr lang="en-GB" dirty="0"/>
              <a:t>Change “</a:t>
            </a:r>
            <a:r>
              <a:rPr lang="en-GB" dirty="0">
                <a:solidFill>
                  <a:srgbClr val="FF0000"/>
                </a:solidFill>
              </a:rPr>
              <a:t>ftp</a:t>
            </a:r>
            <a:r>
              <a:rPr lang="en-GB" dirty="0"/>
              <a:t>” to “</a:t>
            </a:r>
            <a:r>
              <a:rPr lang="en-GB" dirty="0">
                <a:solidFill>
                  <a:srgbClr val="FF0000"/>
                </a:solidFill>
              </a:rPr>
              <a:t>sftp</a:t>
            </a:r>
            <a:r>
              <a:rPr lang="en-GB" dirty="0"/>
              <a:t>” and put “</a:t>
            </a:r>
            <a:r>
              <a:rPr lang="en-GB" dirty="0">
                <a:solidFill>
                  <a:srgbClr val="FF0000"/>
                </a:solidFill>
              </a:rPr>
              <a:t>gruffalo.cropdiversity.ac.uk</a:t>
            </a:r>
            <a:r>
              <a:rPr lang="en-GB" dirty="0"/>
              <a:t>” in the host box</a:t>
            </a:r>
          </a:p>
          <a:p>
            <a:r>
              <a:rPr lang="en-GB" dirty="0"/>
              <a:t>Change logon type to “</a:t>
            </a:r>
            <a:r>
              <a:rPr lang="en-GB" dirty="0">
                <a:solidFill>
                  <a:srgbClr val="FF0000"/>
                </a:solidFill>
              </a:rPr>
              <a:t>key file</a:t>
            </a:r>
            <a:r>
              <a:rPr lang="en-GB" dirty="0"/>
              <a:t>”. Choose the private key file</a:t>
            </a:r>
          </a:p>
          <a:p>
            <a:r>
              <a:rPr lang="en-GB" dirty="0"/>
              <a:t>Fill the user box with the </a:t>
            </a:r>
            <a:r>
              <a:rPr lang="en-GB" dirty="0">
                <a:solidFill>
                  <a:srgbClr val="FF0000"/>
                </a:solidFill>
              </a:rPr>
              <a:t>user name </a:t>
            </a:r>
            <a:r>
              <a:rPr lang="en-GB" dirty="0"/>
              <a:t>you were sent</a:t>
            </a:r>
          </a:p>
          <a:p>
            <a:r>
              <a:rPr lang="en-GB" dirty="0"/>
              <a:t>Click “</a:t>
            </a:r>
            <a:r>
              <a:rPr lang="en-GB" dirty="0">
                <a:solidFill>
                  <a:srgbClr val="FF0000"/>
                </a:solidFill>
              </a:rPr>
              <a:t>Connect</a:t>
            </a:r>
            <a:r>
              <a:rPr lang="en-GB" dirty="0"/>
              <a:t>”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EFA28-AE9B-4C66-9001-1935AA4B5BA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2050" name="Picture 2" descr="Dinosaur PNG Image | Dinosaur, Animal drawings, Dinosaur ...">
            <a:extLst>
              <a:ext uri="{FF2B5EF4-FFF2-40B4-BE49-F238E27FC236}">
                <a16:creationId xmlns:a16="http://schemas.microsoft.com/office/drawing/2014/main" id="{F7B9E651-CE03-4400-97E9-DE257526F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070" y="2426571"/>
            <a:ext cx="3281930" cy="317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53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BC1365-C870-47EA-8CF7-1C4BA24F439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535010-6410-4C54-9D8B-EE04D045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887" y="927289"/>
            <a:ext cx="5184913" cy="432000"/>
          </a:xfrm>
        </p:spPr>
        <p:txBody>
          <a:bodyPr/>
          <a:lstStyle/>
          <a:p>
            <a:r>
              <a:rPr lang="en-GB" dirty="0"/>
              <a:t>WORKING ON GRUFFALO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95808-E9E2-4050-9586-819787E9C21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687" y="1503289"/>
            <a:ext cx="5184913" cy="360000"/>
          </a:xfrm>
        </p:spPr>
        <p:txBody>
          <a:bodyPr/>
          <a:lstStyle/>
          <a:p>
            <a:r>
              <a:rPr lang="en-GB" sz="1600" dirty="0"/>
              <a:t>Known unknowns abound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CBE10A-9619-48C8-84B7-CB2690777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6242" y="2307429"/>
            <a:ext cx="7003358" cy="3623282"/>
          </a:xfrm>
        </p:spPr>
        <p:txBody>
          <a:bodyPr/>
          <a:lstStyle/>
          <a:p>
            <a:r>
              <a:rPr lang="en-GB" dirty="0"/>
              <a:t>Working on Gruffalo will be unlike any other computer you have worked on before</a:t>
            </a:r>
          </a:p>
          <a:p>
            <a:r>
              <a:rPr lang="en-GB" dirty="0"/>
              <a:t>Importantly the first place you log-in to (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pwd</a:t>
            </a:r>
            <a:r>
              <a:rPr lang="en-GB" dirty="0"/>
              <a:t>), does not have a lot of space so you can’t ‘work’ there. It is designed to hold scripts only</a:t>
            </a:r>
          </a:p>
          <a:p>
            <a:r>
              <a:rPr lang="en-GB" dirty="0"/>
              <a:t>You have to work in the ‘scratch’ space (</a:t>
            </a:r>
            <a:r>
              <a:rPr lang="en-GB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~/scratch/private</a:t>
            </a:r>
            <a:r>
              <a:rPr lang="en-GB" dirty="0"/>
              <a:t>)</a:t>
            </a:r>
          </a:p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~/scratch/apps </a:t>
            </a:r>
            <a:r>
              <a:rPr lang="en-GB" dirty="0"/>
              <a:t>also does not have a lot of space. It is designed to hold small software. However, in your case, you will likely not need this at all</a:t>
            </a:r>
          </a:p>
          <a:p>
            <a:r>
              <a:rPr lang="en-GB" dirty="0"/>
              <a:t>Your </a:t>
            </a:r>
            <a:r>
              <a:rPr lang="en-GB" b="1" dirty="0"/>
              <a:t>raw</a:t>
            </a:r>
            <a:r>
              <a:rPr lang="en-GB" dirty="0"/>
              <a:t> files and </a:t>
            </a:r>
            <a:r>
              <a:rPr lang="en-GB" b="1" dirty="0"/>
              <a:t>final</a:t>
            </a:r>
            <a:r>
              <a:rPr lang="en-GB" dirty="0"/>
              <a:t> outputs should be saved in ‘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~/projects/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uosa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</a:rPr>
              <a:t>Janet_Cox_Singh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en-GB" dirty="0"/>
              <a:t>’.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BFB7A-97A2-4135-810B-99D8E467183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5805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schemas.microsoft.com/office/2006/documentManagement/types"/>
    <ds:schemaRef ds:uri="http://purl.org/dc/terms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16c05727-aa75-4e4a-9b5f-8a80a1165891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3609</Words>
  <Application>Microsoft Office PowerPoint</Application>
  <PresentationFormat>Widescreen</PresentationFormat>
  <Paragraphs>460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Liberation Sans</vt:lpstr>
      <vt:lpstr>StarSymbol</vt:lpstr>
      <vt:lpstr>Times New Roman</vt:lpstr>
      <vt:lpstr>Wingdings</vt:lpstr>
      <vt:lpstr>Office Theme</vt:lpstr>
      <vt:lpstr>Bioinformatics training</vt:lpstr>
      <vt:lpstr>SESSION SET-UP</vt:lpstr>
      <vt:lpstr>AIMs:</vt:lpstr>
      <vt:lpstr>PLATFORMS:</vt:lpstr>
      <vt:lpstr>GRUFFALO</vt:lpstr>
      <vt:lpstr>HIGH PERFORMANCE COMPUTING</vt:lpstr>
      <vt:lpstr>GETTING ACCESS</vt:lpstr>
      <vt:lpstr>FILEZILLA FILE TRANSFER</vt:lpstr>
      <vt:lpstr>WORKING ON GRUFFALO</vt:lpstr>
      <vt:lpstr>WORKING ON GRUFFALO</vt:lpstr>
      <vt:lpstr>WORKING ON GRUFFALO</vt:lpstr>
      <vt:lpstr>PowerPoint Presentation</vt:lpstr>
      <vt:lpstr>REQUESTING NODES ON gruffalo</vt:lpstr>
      <vt:lpstr>WORKING ON GRUFFALO</vt:lpstr>
      <vt:lpstr>COMMAND LINE BASICS</vt:lpstr>
      <vt:lpstr>THINGS TO KNOW</vt:lpstr>
      <vt:lpstr>USEFUL COMMANDS</vt:lpstr>
      <vt:lpstr>Tab Completion</vt:lpstr>
      <vt:lpstr>Wild Cards</vt:lpstr>
      <vt:lpstr>PATHS</vt:lpstr>
      <vt:lpstr>Changing where you are</vt:lpstr>
      <vt:lpstr>MOVE</vt:lpstr>
      <vt:lpstr>COPY</vt:lpstr>
      <vt:lpstr>REMOVE</vt:lpstr>
      <vt:lpstr>MAKE THINGS</vt:lpstr>
      <vt:lpstr>FIND THINGS</vt:lpstr>
      <vt:lpstr>WHAT… THINGS</vt:lpstr>
      <vt:lpstr>SEARCH… THINGS</vt:lpstr>
      <vt:lpstr>PIPING AND COUNTING</vt:lpstr>
      <vt:lpstr>saving</vt:lpstr>
      <vt:lpstr>PRACTICAL EXAMPLES</vt:lpstr>
      <vt:lpstr>PRACTICAL EXAMPLES</vt:lpstr>
      <vt:lpstr>COMPRESSED FILES</vt:lpstr>
      <vt:lpstr>OTHER USEFUL TIPS</vt:lpstr>
      <vt:lpstr>WHAT WE HAVE COVERED SO FAR</vt:lpstr>
      <vt:lpstr>What else may you want to do</vt:lpstr>
      <vt:lpstr>CAN YOU UNDERSTAND SOME OF THESE COMMANDS NOW?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Plasmodium knowlesi</dc:title>
  <dc:creator>Damilola Oresegun</dc:creator>
  <cp:lastModifiedBy>Damilola Oresegun</cp:lastModifiedBy>
  <cp:revision>88</cp:revision>
  <dcterms:created xsi:type="dcterms:W3CDTF">2020-12-15T22:09:45Z</dcterms:created>
  <dcterms:modified xsi:type="dcterms:W3CDTF">2021-05-03T19:50:28Z</dcterms:modified>
</cp:coreProperties>
</file>